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5900" autoAdjust="0"/>
  </p:normalViewPr>
  <p:slideViewPr>
    <p:cSldViewPr>
      <p:cViewPr>
        <p:scale>
          <a:sx n="100" d="100"/>
          <a:sy n="100" d="100"/>
        </p:scale>
        <p:origin x="-1110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2023 год</c:v>
                </c:pt>
                <c:pt idx="1">
                  <c:v>2024 год</c:v>
                </c:pt>
                <c:pt idx="2">
                  <c:v>2025 год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 formatCode="#,##0.00">
                  <c:v>2377.6999999999998</c:v>
                </c:pt>
                <c:pt idx="1">
                  <c:v>2521.6999999999998</c:v>
                </c:pt>
                <c:pt idx="2">
                  <c:v>2668.2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2023 год</c:v>
                </c:pt>
                <c:pt idx="1">
                  <c:v>2024 год</c:v>
                </c:pt>
                <c:pt idx="2">
                  <c:v>2025 год 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3802.2</c:v>
                </c:pt>
                <c:pt idx="1">
                  <c:v>1703.9</c:v>
                </c:pt>
                <c:pt idx="2">
                  <c:v>1466.5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всего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2023 год</c:v>
                </c:pt>
                <c:pt idx="1">
                  <c:v>2024 год</c:v>
                </c:pt>
                <c:pt idx="2">
                  <c:v>2025 год 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6179.9</c:v>
                </c:pt>
                <c:pt idx="1">
                  <c:v>4224.6000000000004</c:v>
                </c:pt>
                <c:pt idx="2">
                  <c:v>4134.7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627648"/>
        <c:axId val="58577664"/>
        <c:axId val="38128256"/>
      </c:bar3DChart>
      <c:catAx>
        <c:axId val="45627648"/>
        <c:scaling>
          <c:orientation val="minMax"/>
        </c:scaling>
        <c:delete val="0"/>
        <c:axPos val="b"/>
        <c:majorTickMark val="out"/>
        <c:minorTickMark val="none"/>
        <c:tickLblPos val="nextTo"/>
        <c:crossAx val="58577664"/>
        <c:crosses val="autoZero"/>
        <c:auto val="1"/>
        <c:lblAlgn val="ctr"/>
        <c:lblOffset val="100"/>
        <c:noMultiLvlLbl val="0"/>
      </c:catAx>
      <c:valAx>
        <c:axId val="58577664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45627648"/>
        <c:crosses val="autoZero"/>
        <c:crossBetween val="between"/>
      </c:valAx>
      <c:serAx>
        <c:axId val="38128256"/>
        <c:scaling>
          <c:orientation val="minMax"/>
        </c:scaling>
        <c:delete val="0"/>
        <c:axPos val="b"/>
        <c:majorTickMark val="out"/>
        <c:minorTickMark val="none"/>
        <c:tickLblPos val="nextTo"/>
        <c:crossAx val="58577664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9.5618512267383327E-2"/>
          <c:w val="0.83728864162944328"/>
          <c:h val="0.54043796043433856"/>
        </c:manualLayout>
      </c:layout>
      <c:ofPieChart>
        <c:ofPieType val="bar"/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2243.9</c:v>
                </c:pt>
                <c:pt idx="1">
                  <c:v>2369.6</c:v>
                </c:pt>
                <c:pt idx="2">
                  <c:v>2506.6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113.5</c:v>
                </c:pt>
                <c:pt idx="1">
                  <c:v>118.2</c:v>
                </c:pt>
                <c:pt idx="2">
                  <c:v>123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Безвозмездные поступленя</c:v>
                </c:pt>
              </c:strCache>
            </c:strRef>
          </c:tx>
          <c:invertIfNegative val="0"/>
          <c:cat>
            <c:numRef>
              <c:f>Лист1!$A$2:$A$4</c:f>
              <c:numCache>
                <c:formatCode>General</c:formatCode>
                <c:ptCount val="3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3802.2</c:v>
                </c:pt>
                <c:pt idx="1">
                  <c:v>1703.9</c:v>
                </c:pt>
                <c:pt idx="2">
                  <c:v>1466.5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309632"/>
        <c:axId val="118311168"/>
      </c:barChart>
      <c:catAx>
        <c:axId val="1183096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18311168"/>
        <c:crosses val="autoZero"/>
        <c:auto val="1"/>
        <c:lblAlgn val="ctr"/>
        <c:lblOffset val="100"/>
        <c:noMultiLvlLbl val="0"/>
      </c:catAx>
      <c:valAx>
        <c:axId val="11831116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183096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370103042675215E-2"/>
          <c:y val="0.11103139837720953"/>
          <c:w val="0.51612520657140082"/>
          <c:h val="0.7651127313143416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бюджет  на 2023г.</c:v>
                </c:pt>
                <c:pt idx="1">
                  <c:v>Проект на 2024г.</c:v>
                </c:pt>
                <c:pt idx="2">
                  <c:v>Проект на 2025г.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291.89999999999998</c:v>
                </c:pt>
                <c:pt idx="1">
                  <c:v>304.89999999999998</c:v>
                </c:pt>
                <c:pt idx="2">
                  <c:v>315.5</c:v>
                </c:pt>
              </c:numCache>
            </c:numRef>
          </c:val>
        </c:ser>
        <c:ser>
          <c:idx val="2"/>
          <c:order val="1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бюджет  на 2023г.</c:v>
                </c:pt>
                <c:pt idx="1">
                  <c:v>Проект на 2024г.</c:v>
                </c:pt>
                <c:pt idx="2">
                  <c:v>Проект на 2025г. 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3"/>
          <c:order val="2"/>
          <c:tx>
            <c:strRef>
              <c:f>Лист1!$E$1</c:f>
              <c:strCache>
                <c:ptCount val="1"/>
                <c:pt idx="0">
                  <c:v>Культура и кинематография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бюджет  на 2023г.</c:v>
                </c:pt>
                <c:pt idx="1">
                  <c:v>Проект на 2024г.</c:v>
                </c:pt>
                <c:pt idx="2">
                  <c:v>Проект на 2025г. 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87.9</c:v>
                </c:pt>
                <c:pt idx="1">
                  <c:v>87.9</c:v>
                </c:pt>
                <c:pt idx="2">
                  <c:v>87.9</c:v>
                </c:pt>
              </c:numCache>
            </c:numRef>
          </c:val>
        </c:ser>
        <c:ser>
          <c:idx val="4"/>
          <c:order val="3"/>
          <c:tx>
            <c:strRef>
              <c:f>Лист1!$F$1</c:f>
              <c:strCache>
                <c:ptCount val="1"/>
                <c:pt idx="0">
                  <c:v>Условно утверждаемые расходы бюджета муниципального образования Новожиловское сельское поселение Белогорского района Республики Крым
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бюджет  на 2023г.</c:v>
                </c:pt>
                <c:pt idx="1">
                  <c:v>Проект на 2024г.</c:v>
                </c:pt>
                <c:pt idx="2">
                  <c:v>Проект на 2025г. 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0</c:v>
                </c:pt>
                <c:pt idx="1">
                  <c:v>98</c:v>
                </c:pt>
                <c:pt idx="2">
                  <c:v>190.9</c:v>
                </c:pt>
              </c:numCache>
            </c:numRef>
          </c:val>
        </c:ser>
        <c:ser>
          <c:idx val="5"/>
          <c:order val="4"/>
          <c:tx>
            <c:strRef>
              <c:f>Лист1!#ССЫЛКА!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бюджет  на 2023г.</c:v>
                </c:pt>
                <c:pt idx="1">
                  <c:v>Проект на 2024г.</c:v>
                </c:pt>
                <c:pt idx="2">
                  <c:v>Проект на 2025г. </c:v>
                </c:pt>
              </c:strCache>
            </c:strRef>
          </c:cat>
          <c:val>
            <c:numRef>
              <c:f>Лист1!#ССЫЛКА!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6"/>
          <c:order val="5"/>
          <c:tx>
            <c:strRef>
              <c:f>Лист1!$G$1</c:f>
              <c:strCache>
                <c:ptCount val="1"/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бюджет  на 2023г.</c:v>
                </c:pt>
                <c:pt idx="1">
                  <c:v>Проект на 2024г.</c:v>
                </c:pt>
                <c:pt idx="2">
                  <c:v>Проект на 2025г. 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20467456"/>
        <c:axId val="120468992"/>
      </c:barChart>
      <c:catAx>
        <c:axId val="1204674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20468992"/>
        <c:crosses val="autoZero"/>
        <c:auto val="1"/>
        <c:lblAlgn val="ctr"/>
        <c:lblOffset val="100"/>
        <c:noMultiLvlLbl val="0"/>
      </c:catAx>
      <c:valAx>
        <c:axId val="1204689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2046745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1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6553980752405949"/>
          <c:y val="1.230715838830683E-2"/>
          <c:w val="0.3353426655001458"/>
          <c:h val="0.55510469469327528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438120562241301E-2"/>
          <c:y val="0.17962273632165862"/>
          <c:w val="0.51816735215473941"/>
          <c:h val="0.6607979031156875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Жилищно-Коммунальное хозяйство</c:v>
                </c:pt>
                <c:pt idx="3">
                  <c:v>Культура и кинематография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61.2</c:v>
                </c:pt>
                <c:pt idx="1">
                  <c:v>4.8</c:v>
                </c:pt>
                <c:pt idx="2">
                  <c:v>19.899999999999999</c:v>
                </c:pt>
                <c:pt idx="3">
                  <c:v>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05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%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Культура и кинематография</c:v>
                </c:pt>
                <c:pt idx="3">
                  <c:v>Условно утвержденные расходы</c:v>
                </c:pt>
                <c:pt idx="4">
                  <c:v>Жилищно-Коммунальное хозяйство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60</c:v>
                </c:pt>
                <c:pt idx="1">
                  <c:v>4.7</c:v>
                </c:pt>
                <c:pt idx="2">
                  <c:v>1.2</c:v>
                </c:pt>
                <c:pt idx="3">
                  <c:v>2.1</c:v>
                </c:pt>
                <c:pt idx="4">
                  <c:v>19.100000000000001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661275058606672"/>
          <c:y val="3.4849725719751277E-2"/>
          <c:w val="0.33396069796067324"/>
          <c:h val="0.96515027428024869"/>
        </c:manualLayout>
      </c:layout>
      <c:overlay val="0"/>
      <c:txPr>
        <a:bodyPr/>
        <a:lstStyle/>
        <a:p>
          <a:pPr>
            <a:defRPr sz="105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Культура и кинематография</c:v>
                </c:pt>
                <c:pt idx="3">
                  <c:v>Условно утвержденные расходы</c:v>
                </c:pt>
                <c:pt idx="4">
                  <c:v>Жилищно-коммунальное хозяйство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64.400000000000006</c:v>
                </c:pt>
                <c:pt idx="1">
                  <c:v>5.3</c:v>
                </c:pt>
                <c:pt idx="2">
                  <c:v>1.3</c:v>
                </c:pt>
                <c:pt idx="3">
                  <c:v>4</c:v>
                </c:pt>
                <c:pt idx="4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49438101807458296"/>
          <c:y val="0"/>
          <c:w val="0.4683066960813877"/>
          <c:h val="1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расходов на </a:t>
            </a:r>
            <a:r>
              <a:rPr lang="ru-RU" dirty="0" smtClean="0"/>
              <a:t>2023 </a:t>
            </a:r>
            <a:r>
              <a:rPr lang="ru-RU" dirty="0"/>
              <a:t>год</a:t>
            </a:r>
          </a:p>
        </c:rich>
      </c:tx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462962962962962E-2"/>
          <c:y val="0.12918907725880185"/>
          <c:w val="0.89506172839506171"/>
          <c:h val="0.7816488178357340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расходов на 2019 год</c:v>
                </c:pt>
              </c:strCache>
            </c:strRef>
          </c:tx>
          <c:explosion val="41"/>
          <c:dLbls>
            <c:dLbl>
              <c:idx val="0"/>
              <c:layout>
                <c:manualLayout>
                  <c:x val="0.12559366365877078"/>
                  <c:y val="-5.039122637167291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5.354067801990255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53191657162270378"/>
                  <c:y val="0.1396256897381772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6177349145875439"/>
                  <c:y val="0.710726255283804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Жилищно-коммунальное хозяйство</c:v>
                </c:pt>
                <c:pt idx="3">
                  <c:v>Культура и кинематография</c:v>
                </c:pt>
                <c:pt idx="4">
                  <c:v>Национальная экономика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3101.5</c:v>
                </c:pt>
                <c:pt idx="1">
                  <c:v>241.7</c:v>
                </c:pt>
                <c:pt idx="2">
                  <c:v>1010.6</c:v>
                </c:pt>
                <c:pt idx="3">
                  <c:v>1.3</c:v>
                </c:pt>
                <c:pt idx="4" formatCode="General">
                  <c:v>12.8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13681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 проекту бюджета </a:t>
            </a:r>
            <a:r>
              <a:rPr lang="ru-RU" err="1" smtClean="0"/>
              <a:t>Новожиловского</a:t>
            </a:r>
            <a:r>
              <a:rPr lang="ru-RU" smtClean="0"/>
              <a:t> </a:t>
            </a:r>
            <a:endParaRPr lang="ru-RU" smtClean="0"/>
          </a:p>
          <a:p>
            <a:r>
              <a:rPr lang="ru-RU" smtClean="0"/>
              <a:t>сельского </a:t>
            </a:r>
            <a:r>
              <a:rPr lang="ru-RU" dirty="0" smtClean="0"/>
              <a:t>поселения</a:t>
            </a:r>
          </a:p>
          <a:p>
            <a:r>
              <a:rPr lang="ru-RU" dirty="0" smtClean="0"/>
              <a:t>Белогорского района Республики Крым на 2023 год и на плановый период 2024 – 2025 годов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2780928"/>
            <a:ext cx="5616624" cy="936104"/>
          </a:xfrm>
        </p:spPr>
        <p:txBody>
          <a:bodyPr>
            <a:normAutofit/>
          </a:bodyPr>
          <a:lstStyle/>
          <a:p>
            <a:r>
              <a:rPr lang="ru-RU" dirty="0" smtClean="0"/>
              <a:t>Бюджет для граждан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1124744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МУНИЦИПАЛЬНОЕ ОБРАЗОВАНИЕ НОВОЖИЛОВСКОЕ СЕЛЬСКОЕ ПОСЕЛЕНИЕ  БЕЛОГОРСКОГО РАЙОНА РЕСПУБЛИКИ КРЫМ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69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616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ru-RU" b="1" dirty="0"/>
              <a:t>Основное требование к бюджетной политике - гарантированное исполнение принятых расходных обязательств, сохранение долгосрочной сбалансированности доходов и расходов, формирование бюджетных расходов, исходя из приоритетов и планируемых результатов государственной политики</a:t>
            </a:r>
            <a:r>
              <a:rPr lang="ru-RU" b="1" dirty="0" smtClean="0"/>
              <a:t>.</a:t>
            </a:r>
            <a:r>
              <a:rPr lang="ru-RU" b="1" dirty="0"/>
              <a:t> </a:t>
            </a:r>
            <a:endParaRPr lang="ru-RU" b="1" dirty="0" smtClean="0"/>
          </a:p>
          <a:p>
            <a:pPr marL="137160" indent="0">
              <a:buNone/>
            </a:pPr>
            <a:endParaRPr lang="ru-RU" dirty="0"/>
          </a:p>
          <a:p>
            <a:pPr marL="137160" indent="0" algn="ctr">
              <a:buNone/>
            </a:pPr>
            <a:r>
              <a:rPr lang="ru-RU" b="1" i="1" u="sng" dirty="0"/>
              <a:t>Основные направления бюджетной политики </a:t>
            </a:r>
            <a:r>
              <a:rPr lang="ru-RU" b="1" i="1" u="sng" dirty="0" smtClean="0"/>
              <a:t>на</a:t>
            </a:r>
            <a:r>
              <a:rPr lang="ru-RU" b="1" dirty="0" smtClean="0"/>
              <a:t> 2023 </a:t>
            </a:r>
            <a:r>
              <a:rPr lang="ru-RU" b="1" dirty="0"/>
              <a:t>год и на плановый период </a:t>
            </a:r>
            <a:r>
              <a:rPr lang="ru-RU" b="1" dirty="0" smtClean="0"/>
              <a:t>2024-2025 </a:t>
            </a:r>
            <a:r>
              <a:rPr lang="ru-RU" b="1" dirty="0"/>
              <a:t>годов </a:t>
            </a:r>
            <a:r>
              <a:rPr lang="ru-RU" b="1" i="1" u="sng" dirty="0" smtClean="0"/>
              <a:t>:</a:t>
            </a:r>
            <a:endParaRPr lang="ru-RU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исполнение </a:t>
            </a:r>
            <a:r>
              <a:rPr lang="ru-RU" dirty="0"/>
              <a:t>всех действующих обязательств;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оптимизация </a:t>
            </a:r>
            <a:r>
              <a:rPr lang="ru-RU" dirty="0"/>
              <a:t>и повышение эффективности расходов;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обеспечение </a:t>
            </a:r>
            <a:r>
              <a:rPr lang="ru-RU" dirty="0"/>
              <a:t>"увязки" бюджетных расходов с конкретными результатами в соответствии с полномочиями муниципального образования;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сбалансированность </a:t>
            </a:r>
            <a:r>
              <a:rPr lang="ru-RU" dirty="0"/>
              <a:t>муниципального бюджета;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обеспечение </a:t>
            </a:r>
            <a:r>
              <a:rPr lang="ru-RU" dirty="0"/>
              <a:t>прозрачности и доступности бюджетной политики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2000" dirty="0">
                <a:effectLst/>
              </a:rPr>
              <a:t>ОСНОВНЫЕ НАПРАВЛЕНИЯ БЮДЖЕТНОЙ ПОЛИТИКИ</a:t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> на </a:t>
            </a:r>
            <a:r>
              <a:rPr lang="ru-RU" sz="2000" dirty="0" smtClean="0">
                <a:effectLst/>
              </a:rPr>
              <a:t>2023 год и на плановый период 2024-2025 годов.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778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9024643"/>
              </p:ext>
            </p:extLst>
          </p:nvPr>
        </p:nvGraphicFramePr>
        <p:xfrm>
          <a:off x="179512" y="3068960"/>
          <a:ext cx="8712968" cy="2287756"/>
        </p:xfrm>
        <a:graphic>
          <a:graphicData uri="http://schemas.openxmlformats.org/drawingml/2006/table">
            <a:tbl>
              <a:tblPr firstRow="1" firstCol="1" bandRow="1">
                <a:tableStyleId>{8FD4443E-F989-4FC4-A0C8-D5A2AF1F390B}</a:tableStyleId>
              </a:tblPr>
              <a:tblGrid>
                <a:gridCol w="3577844"/>
                <a:gridCol w="1575442"/>
                <a:gridCol w="1779841"/>
                <a:gridCol w="1779841"/>
              </a:tblGrid>
              <a:tr h="391289"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cs typeface="+mn-cs"/>
                        </a:rPr>
                        <a:t>Показатели</a:t>
                      </a:r>
                      <a:endParaRPr lang="ru-RU" sz="1400" dirty="0">
                        <a:effectLst/>
                        <a:latin typeface="Arial Unicode MS"/>
                        <a:cs typeface="Times New Roman"/>
                      </a:endParaRPr>
                    </a:p>
                  </a:txBody>
                  <a:tcPr marL="51999" marR="51999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2023 </a:t>
                      </a:r>
                      <a:r>
                        <a:rPr lang="ru-RU" sz="1400" dirty="0">
                          <a:effectLst/>
                        </a:rPr>
                        <a:t>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42" marR="4604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2024 </a:t>
                      </a:r>
                      <a:r>
                        <a:rPr lang="ru-RU" sz="1400" dirty="0">
                          <a:effectLst/>
                        </a:rPr>
                        <a:t>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42" marR="4604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2025 год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6042" marR="46042" marT="0" marB="0" anchor="ctr"/>
                </a:tc>
              </a:tr>
              <a:tr h="659292"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Unicode MS"/>
                          <a:cs typeface="Times New Roman"/>
                        </a:rPr>
                        <a:t>Доходы бюджета</a:t>
                      </a:r>
                      <a:endParaRPr lang="ru-RU" sz="1400" dirty="0">
                        <a:effectLst/>
                        <a:latin typeface="Arial Unicode MS"/>
                        <a:cs typeface="Times New Roman"/>
                      </a:endParaRPr>
                    </a:p>
                  </a:txBody>
                  <a:tcPr marL="51999" marR="5199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6 179 895,00</a:t>
                      </a:r>
                      <a:endParaRPr lang="ru-RU" sz="1400" b="0" i="0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6042" marR="4604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4 224</a:t>
                      </a:r>
                      <a:r>
                        <a:rPr lang="ru-RU" sz="1400" b="0" i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636,00</a:t>
                      </a:r>
                      <a:endParaRPr lang="ru-RU" sz="1400" b="0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42" marR="4604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4 134 676,00</a:t>
                      </a:r>
                      <a:endParaRPr lang="ru-RU" sz="1400" b="0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42" marR="46042" marT="0" marB="0" anchor="ctr"/>
                </a:tc>
              </a:tr>
              <a:tr h="533595"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 Unicode MS"/>
                          <a:cs typeface="Times New Roman"/>
                        </a:rPr>
                        <a:t>Расходы бюджета</a:t>
                      </a:r>
                      <a:endParaRPr lang="ru-RU" sz="1400" dirty="0">
                        <a:effectLst/>
                        <a:latin typeface="Arial Unicode MS"/>
                        <a:cs typeface="Times New Roman"/>
                      </a:endParaRPr>
                    </a:p>
                  </a:txBody>
                  <a:tcPr marL="51999" marR="5199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6 179 895,00</a:t>
                      </a:r>
                      <a:endParaRPr lang="ru-RU" sz="1400" b="0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42" marR="4604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4 224</a:t>
                      </a:r>
                      <a:r>
                        <a:rPr lang="ru-RU" sz="1400" b="0" i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636,00</a:t>
                      </a:r>
                      <a:endParaRPr lang="ru-RU" sz="1400" b="0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42" marR="4604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4 134 676,00</a:t>
                      </a:r>
                      <a:endParaRPr lang="ru-RU" sz="1400" b="0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6042" marR="46042" marT="0" marB="0" anchor="ctr"/>
                </a:tc>
              </a:tr>
              <a:tr h="53359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Дефицит –</a:t>
                      </a:r>
                    </a:p>
                    <a:p>
                      <a:pPr algn="ctr"/>
                      <a:r>
                        <a:rPr lang="ru-RU" sz="1400" dirty="0" smtClean="0"/>
                        <a:t>Профицит +</a:t>
                      </a:r>
                    </a:p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 Unicode MS"/>
                        <a:cs typeface="Times New Roman"/>
                      </a:endParaRPr>
                    </a:p>
                  </a:txBody>
                  <a:tcPr marL="51999" marR="51999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0,0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42" marR="46042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0,0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42" marR="46042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0,0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42" marR="46042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866536"/>
          </a:xfrm>
        </p:spPr>
        <p:txBody>
          <a:bodyPr>
            <a:noAutofit/>
          </a:bodyPr>
          <a:lstStyle/>
          <a:p>
            <a:r>
              <a:rPr lang="ru-RU" sz="1800" dirty="0"/>
              <a:t>Прогноз основных характеристик бюджета </a:t>
            </a:r>
            <a:br>
              <a:rPr lang="ru-RU" sz="1800" dirty="0"/>
            </a:br>
            <a:r>
              <a:rPr lang="ru-RU" sz="1800" dirty="0"/>
              <a:t>Новожиловского сельского поселения Белогорского района на </a:t>
            </a:r>
            <a:r>
              <a:rPr lang="ru-RU" sz="1800" dirty="0" smtClean="0"/>
              <a:t>2023 </a:t>
            </a:r>
            <a:r>
              <a:rPr lang="ru-RU" sz="1800" dirty="0"/>
              <a:t>год и на плановый период </a:t>
            </a:r>
            <a:r>
              <a:rPr lang="ru-RU" sz="1800" dirty="0" smtClean="0"/>
              <a:t>2024-2025 </a:t>
            </a:r>
            <a:r>
              <a:rPr lang="ru-RU" sz="1800" dirty="0"/>
              <a:t>годов.</a:t>
            </a:r>
          </a:p>
        </p:txBody>
      </p:sp>
    </p:spTree>
    <p:extLst>
      <p:ext uri="{BB962C8B-B14F-4D97-AF65-F5344CB8AC3E}">
        <p14:creationId xmlns:p14="http://schemas.microsoft.com/office/powerpoint/2010/main" val="37611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Доходы бюджета Новожиловского сельского поселения Белогорского района Республики Крым в </a:t>
            </a:r>
            <a:r>
              <a:rPr lang="ru-RU" sz="2400" dirty="0" smtClean="0"/>
              <a:t>2023 </a:t>
            </a:r>
            <a:r>
              <a:rPr lang="ru-RU" sz="2400" dirty="0"/>
              <a:t>году и плановом периоде </a:t>
            </a:r>
            <a:r>
              <a:rPr lang="ru-RU" sz="2400" dirty="0" smtClean="0"/>
              <a:t>2024- 2025 </a:t>
            </a:r>
            <a:r>
              <a:rPr lang="ru-RU" sz="2400" dirty="0"/>
              <a:t>гг., тыс.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79200773"/>
              </p:ext>
            </p:extLst>
          </p:nvPr>
        </p:nvGraphicFramePr>
        <p:xfrm>
          <a:off x="467544" y="1556792"/>
          <a:ext cx="7416826" cy="1577340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3224983"/>
                <a:gridCol w="1225293"/>
                <a:gridCol w="1483275"/>
                <a:gridCol w="1483275"/>
              </a:tblGrid>
              <a:tr h="28803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61" marR="33461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2023 </a:t>
                      </a:r>
                      <a:r>
                        <a:rPr lang="ru-RU" sz="1400" dirty="0">
                          <a:effectLst/>
                        </a:rPr>
                        <a:t>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61" marR="33461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2024 </a:t>
                      </a:r>
                      <a:r>
                        <a:rPr lang="ru-RU" sz="1400" dirty="0">
                          <a:effectLst/>
                        </a:rPr>
                        <a:t>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61" marR="33461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2025 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61" marR="33461" marT="0" marB="0" anchor="ctr"/>
                </a:tc>
              </a:tr>
              <a:tr h="30763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Налоговые и неналоговые доходы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61" marR="3346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2</a:t>
                      </a:r>
                      <a:r>
                        <a:rPr lang="ru-RU" sz="1400" baseline="0" dirty="0" smtClean="0">
                          <a:latin typeface="+mj-lt"/>
                        </a:rPr>
                        <a:t> 377,7</a:t>
                      </a:r>
                      <a:endParaRPr lang="ru-RU" sz="1400" dirty="0">
                        <a:latin typeface="+mj-lt"/>
                      </a:endParaRPr>
                    </a:p>
                  </a:txBody>
                  <a:tcPr marL="33461" marR="33461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40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 521,7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461" marR="33461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4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668,2</a:t>
                      </a:r>
                      <a:endParaRPr lang="ru-RU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33461" marR="33461" marT="0" marB="0" anchor="ctr"/>
                </a:tc>
              </a:tr>
              <a:tr h="30763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Безвозмездные поступления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61" marR="3346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3 802,2</a:t>
                      </a:r>
                      <a:endParaRPr lang="ru-RU" sz="1400" dirty="0">
                        <a:latin typeface="+mj-lt"/>
                      </a:endParaRPr>
                    </a:p>
                  </a:txBody>
                  <a:tcPr marL="33461" marR="3346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1 703,9</a:t>
                      </a:r>
                      <a:endParaRPr lang="ru-RU" sz="1400" dirty="0">
                        <a:latin typeface="+mj-lt"/>
                      </a:endParaRPr>
                    </a:p>
                  </a:txBody>
                  <a:tcPr marL="33461" marR="3346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1 466,5</a:t>
                      </a:r>
                      <a:endParaRPr lang="ru-RU" sz="1400" dirty="0">
                        <a:latin typeface="+mj-lt"/>
                      </a:endParaRPr>
                    </a:p>
                  </a:txBody>
                  <a:tcPr marL="33461" marR="33461" marT="0" marB="0" anchor="ctr"/>
                </a:tc>
              </a:tr>
              <a:tr h="30763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Доходы всего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461" marR="3346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6 179,9</a:t>
                      </a:r>
                      <a:endParaRPr lang="ru-RU" sz="1400" dirty="0">
                        <a:latin typeface="+mj-lt"/>
                      </a:endParaRPr>
                    </a:p>
                  </a:txBody>
                  <a:tcPr marL="33461" marR="3346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4 224,6</a:t>
                      </a:r>
                      <a:endParaRPr lang="ru-RU" sz="1400" dirty="0">
                        <a:latin typeface="+mj-lt"/>
                      </a:endParaRPr>
                    </a:p>
                  </a:txBody>
                  <a:tcPr marL="33461" marR="33461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4</a:t>
                      </a:r>
                      <a:r>
                        <a:rPr lang="ru-RU" sz="1400" baseline="0" dirty="0" smtClean="0">
                          <a:latin typeface="+mj-lt"/>
                        </a:rPr>
                        <a:t> 134,7</a:t>
                      </a:r>
                      <a:endParaRPr lang="ru-RU" sz="1400" dirty="0">
                        <a:latin typeface="+mj-lt"/>
                      </a:endParaRPr>
                    </a:p>
                  </a:txBody>
                  <a:tcPr marL="33461" marR="33461" marT="0" marB="0" anchor="ctr"/>
                </a:tc>
              </a:tr>
            </a:tbl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898140015"/>
              </p:ext>
            </p:extLst>
          </p:nvPr>
        </p:nvGraphicFramePr>
        <p:xfrm>
          <a:off x="1619672" y="3501008"/>
          <a:ext cx="5770984" cy="2625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706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761009"/>
              </p:ext>
            </p:extLst>
          </p:nvPr>
        </p:nvGraphicFramePr>
        <p:xfrm>
          <a:off x="323528" y="2708920"/>
          <a:ext cx="8229599" cy="3019238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5112568"/>
                <a:gridCol w="1080120"/>
                <a:gridCol w="936104"/>
                <a:gridCol w="1100807"/>
              </a:tblGrid>
              <a:tr h="1008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29" marR="581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2023 год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29" marR="581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2024 год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29" marR="581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2025</a:t>
                      </a:r>
                      <a:r>
                        <a:rPr lang="ru-RU" sz="1600" baseline="0" dirty="0" smtClean="0">
                          <a:effectLst/>
                        </a:rPr>
                        <a:t> год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29" marR="58129" marT="0" marB="0" anchor="ctr"/>
                </a:tc>
              </a:tr>
              <a:tr h="505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Налоговые и неналоговые </a:t>
                      </a:r>
                      <a:r>
                        <a:rPr lang="ru-RU" sz="1400" dirty="0" smtClean="0">
                          <a:effectLst/>
                        </a:rPr>
                        <a:t>доходы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29" marR="581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1 671,4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29" marR="581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1 781,5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29" marR="581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1 899,2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29" marR="58129" marT="0" marB="0" anchor="ctr"/>
                </a:tc>
              </a:tr>
              <a:tr h="785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Неналоговые доходы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29" marR="581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706,3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29" marR="581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740,2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29" marR="5812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769,0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29" marR="58129" marT="0" marB="0" anchor="ctr"/>
                </a:tc>
              </a:tr>
              <a:tr h="7199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Безвозмездные</a:t>
                      </a:r>
                      <a:r>
                        <a:rPr lang="ru-RU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поступления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29" marR="5812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3 802,2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129" marR="5812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1 703,9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129" marR="5812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1 466,5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129" marR="58129" marT="0" marB="0" anchor="ctr"/>
                </a:tc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ДОХОДЫ БЮДЖЕТА НОВОЖИЛОВСКОГО СЕЛЬСКОГО ПОСЕЛЕНИЯ БЕЛОГОРСКОГО РАЙОНА РЕСПУБЛИКИ КРЫМ НА </a:t>
            </a:r>
            <a:r>
              <a:rPr lang="ru-RU" sz="2000" dirty="0" smtClean="0"/>
              <a:t>2023 </a:t>
            </a:r>
            <a:r>
              <a:rPr lang="ru-RU" sz="2000" dirty="0"/>
              <a:t>ГОД и на </a:t>
            </a:r>
            <a:r>
              <a:rPr lang="ru-RU" sz="2400" dirty="0"/>
              <a:t>плановый период </a:t>
            </a:r>
            <a:r>
              <a:rPr lang="ru-RU" sz="2400" dirty="0" smtClean="0"/>
              <a:t>2024-2025 </a:t>
            </a:r>
            <a:r>
              <a:rPr lang="ru-RU" sz="2400" dirty="0"/>
              <a:t>года 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429018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4872671"/>
              </p:ext>
            </p:extLst>
          </p:nvPr>
        </p:nvGraphicFramePr>
        <p:xfrm>
          <a:off x="1403648" y="2636912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СТРУКТУРА  ДОХОДНОЙ ЧАСТИ БЮДЖЕТА НОВОЖИЛОВСКОГО СЕЛЬСКОГО ПОСЕЛЕНИЯ БЕЛОГОРСКОГО РАЙОНА РЕСПУБЛИКИ КРЫМ НА </a:t>
            </a:r>
            <a:r>
              <a:rPr lang="ru-RU" sz="2400" dirty="0" smtClean="0"/>
              <a:t>2023 </a:t>
            </a:r>
            <a:r>
              <a:rPr lang="ru-RU" sz="2000" dirty="0"/>
              <a:t>ГОД</a:t>
            </a:r>
            <a:r>
              <a:rPr lang="ru-RU" sz="2400" dirty="0"/>
              <a:t> и на плановый период </a:t>
            </a:r>
            <a:r>
              <a:rPr lang="ru-RU" sz="2400" dirty="0" smtClean="0"/>
              <a:t>2024  </a:t>
            </a:r>
            <a:r>
              <a:rPr lang="ru-RU" sz="2400" dirty="0"/>
              <a:t>и </a:t>
            </a:r>
            <a:r>
              <a:rPr lang="ru-RU" sz="2400" dirty="0" smtClean="0"/>
              <a:t>2025 </a:t>
            </a:r>
            <a:r>
              <a:rPr lang="ru-RU" sz="2400" dirty="0" err="1"/>
              <a:t>гг</a:t>
            </a:r>
            <a:endParaRPr lang="ru-RU" sz="2000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010056114"/>
              </p:ext>
            </p:extLst>
          </p:nvPr>
        </p:nvGraphicFramePr>
        <p:xfrm>
          <a:off x="467544" y="2276872"/>
          <a:ext cx="799288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072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913644"/>
              </p:ext>
            </p:extLst>
          </p:nvPr>
        </p:nvGraphicFramePr>
        <p:xfrm>
          <a:off x="827584" y="2204865"/>
          <a:ext cx="7272807" cy="4032447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454346"/>
                <a:gridCol w="1718569"/>
                <a:gridCol w="1549946"/>
                <a:gridCol w="1549946"/>
              </a:tblGrid>
              <a:tr h="6524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100" dirty="0">
                          <a:effectLst/>
                        </a:rPr>
                        <a:t>Раздел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27" marR="354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100" dirty="0">
                          <a:effectLst/>
                        </a:rPr>
                        <a:t>бюджет  на </a:t>
                      </a:r>
                      <a:r>
                        <a:rPr lang="ru-RU" sz="1100" dirty="0" smtClean="0">
                          <a:effectLst/>
                        </a:rPr>
                        <a:t>2023 год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27" marR="354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100" dirty="0">
                          <a:effectLst/>
                        </a:rPr>
                        <a:t>Проект на </a:t>
                      </a:r>
                      <a:r>
                        <a:rPr lang="ru-RU" sz="1100" dirty="0" smtClean="0">
                          <a:effectLst/>
                        </a:rPr>
                        <a:t>2024 </a:t>
                      </a:r>
                      <a:r>
                        <a:rPr lang="ru-RU" sz="1100" dirty="0">
                          <a:effectLst/>
                        </a:rPr>
                        <a:t>год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27" marR="354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Проект на</a:t>
                      </a:r>
                      <a:r>
                        <a:rPr lang="ru-RU" sz="10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2025 год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427" marR="35427" marT="0" marB="0" anchor="ctr"/>
                </a:tc>
              </a:tr>
              <a:tr h="4855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1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1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3 123,0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515,0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3 514,5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</a:tr>
              <a:tr h="4855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1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sz="11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291,9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304,9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315,5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</a:tr>
              <a:tr h="4855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1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</a:t>
                      </a:r>
                      <a:r>
                        <a:rPr lang="ru-RU" sz="1100" b="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ru-RU" sz="1100" b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Коммунальное </a:t>
                      </a:r>
                      <a:r>
                        <a:rPr lang="ru-RU" sz="11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хозяйство</a:t>
                      </a:r>
                      <a:endParaRPr lang="ru-RU" sz="11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2 677,1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218,9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25,9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</a:tr>
              <a:tr h="4885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1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lang="ru-RU" sz="11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87,9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87,9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87,9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</a:tr>
              <a:tr h="11503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1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Условно утверждаемые</a:t>
                      </a:r>
                      <a:r>
                        <a:rPr lang="ru-RU" sz="1100" b="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расходы бюджета муниципального образования </a:t>
                      </a:r>
                      <a:r>
                        <a:rPr lang="ru-RU" sz="1100" b="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Новожиловское</a:t>
                      </a:r>
                      <a:r>
                        <a:rPr lang="ru-RU" sz="1100" b="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сельское поселение Белогорского района Республики Крым</a:t>
                      </a:r>
                      <a:endParaRPr lang="ru-RU" sz="11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98,0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190,9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</a:tr>
              <a:tr h="28463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РАСХОДОВ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6 179,9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4 224,6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4 134,7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5427" marR="35427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РАСХОДЫ НОВОЖИЛОВСКОГО СЕЛЬСКОГО ПОСЕЛЕНИЯ БЕЛОГОРСКОГО РАЙОНА</a:t>
            </a:r>
            <a:br>
              <a:rPr lang="ru-RU" sz="2400" dirty="0"/>
            </a:br>
            <a:r>
              <a:rPr lang="ru-RU" sz="2400" dirty="0"/>
              <a:t>РЕСПУБЛИКИ КРЫМ ПО РАЗДЕЛАМ </a:t>
            </a:r>
            <a:r>
              <a:rPr lang="ru-RU" sz="2800" dirty="0"/>
              <a:t>на </a:t>
            </a:r>
            <a:r>
              <a:rPr lang="ru-RU" sz="2800" dirty="0" smtClean="0"/>
              <a:t>2023 </a:t>
            </a:r>
            <a:r>
              <a:rPr lang="ru-RU" sz="2800" dirty="0"/>
              <a:t>год и на плановый период </a:t>
            </a:r>
            <a:r>
              <a:rPr lang="ru-RU" sz="2800" dirty="0" smtClean="0"/>
              <a:t>2024-2025 </a:t>
            </a:r>
            <a:r>
              <a:rPr lang="ru-RU" sz="2800" dirty="0"/>
              <a:t>годов.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3440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212941"/>
              </p:ext>
            </p:extLst>
          </p:nvPr>
        </p:nvGraphicFramePr>
        <p:xfrm>
          <a:off x="539552" y="404664"/>
          <a:ext cx="8229600" cy="5832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8599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87854"/>
              </p:ext>
            </p:extLst>
          </p:nvPr>
        </p:nvGraphicFramePr>
        <p:xfrm>
          <a:off x="395536" y="2348880"/>
          <a:ext cx="7920880" cy="3193236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4147671"/>
                <a:gridCol w="1302123"/>
                <a:gridCol w="1235543"/>
                <a:gridCol w="1235543"/>
              </a:tblGrid>
              <a:tr h="7965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100" dirty="0">
                          <a:effectLst/>
                        </a:rPr>
                        <a:t>Раздел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2" marR="454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>
                          <a:effectLst/>
                        </a:rPr>
                        <a:t>бюджет на </a:t>
                      </a:r>
                      <a:r>
                        <a:rPr lang="ru-RU" sz="1200" dirty="0" smtClean="0">
                          <a:effectLst/>
                        </a:rPr>
                        <a:t>2023 </a:t>
                      </a:r>
                      <a:r>
                        <a:rPr lang="ru-RU" sz="1200" dirty="0">
                          <a:effectLst/>
                        </a:rPr>
                        <a:t>год, </a:t>
                      </a:r>
                      <a:endParaRPr lang="ru-RU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 smtClean="0">
                          <a:effectLst/>
                        </a:rPr>
                        <a:t>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2" marR="45432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>
                          <a:effectLst/>
                        </a:rPr>
                        <a:t>Проект на </a:t>
                      </a:r>
                      <a:r>
                        <a:rPr lang="ru-RU" sz="1200" dirty="0" smtClean="0">
                          <a:effectLst/>
                        </a:rPr>
                        <a:t>2024 </a:t>
                      </a:r>
                      <a:r>
                        <a:rPr lang="ru-RU" sz="1200" dirty="0">
                          <a:effectLst/>
                        </a:rPr>
                        <a:t>год, 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2" marR="45432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010025" algn="l"/>
                        </a:tabLst>
                        <a:defRPr/>
                      </a:pPr>
                      <a:r>
                        <a:rPr lang="ru-RU" sz="1200" dirty="0" smtClean="0">
                          <a:effectLst/>
                        </a:rPr>
                        <a:t>Проект на 2025 год, %</a:t>
                      </a:r>
                      <a:endParaRPr lang="ru-RU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432" marR="45432" marT="0" marB="0" anchor="ctr"/>
                </a:tc>
              </a:tr>
              <a:tr h="38626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Общегосударственные вопросы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432" marR="454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61,2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2" marR="45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60,0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2" marR="454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64,4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2" marR="45432" marT="0" marB="0" anchor="ctr"/>
                </a:tc>
              </a:tr>
              <a:tr h="3968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Национальная оборона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432" marR="454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4,8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2" marR="45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4,7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2" marR="454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5,3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2" marR="45432" marT="0" marB="0" anchor="ctr"/>
                </a:tc>
              </a:tr>
              <a:tr h="3968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 smtClean="0">
                          <a:effectLst/>
                          <a:latin typeface="+mj-lt"/>
                        </a:rPr>
                        <a:t>Жилищно-Коммунальное </a:t>
                      </a:r>
                      <a:r>
                        <a:rPr lang="ru-RU" sz="1200" dirty="0">
                          <a:effectLst/>
                          <a:latin typeface="+mj-lt"/>
                        </a:rPr>
                        <a:t>хозяйство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432" marR="454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19,9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2" marR="45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19,1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2" marR="454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11,2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2" marR="45432" marT="0" marB="0" anchor="ctr"/>
                </a:tc>
              </a:tr>
              <a:tr h="3968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Культура и кинематография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432" marR="454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1,3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2" marR="45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1,2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2" marR="454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1,3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2" marR="45432" marT="0" marB="0" anchor="ctr"/>
                </a:tc>
              </a:tr>
              <a:tr h="3968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Условно утверждаемые</a:t>
                      </a:r>
                      <a:r>
                        <a:rPr lang="ru-RU" sz="12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расходы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432" marR="454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2" marR="454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2,1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2" marR="454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2" marR="45432" marT="0" marB="0" anchor="ctr"/>
                </a:tc>
              </a:tr>
              <a:tr h="3968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200" dirty="0">
                          <a:effectLst/>
                          <a:latin typeface="+mj-lt"/>
                        </a:rPr>
                        <a:t>ИТОГО РАСХОДОВ</a:t>
                      </a:r>
                      <a:endParaRPr lang="ru-RU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5432" marR="454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2" marR="454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2" marR="4543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10025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5432" marR="45432" marT="0" marB="0" anchor="ctr"/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06496"/>
          </a:xfrm>
        </p:spPr>
        <p:txBody>
          <a:bodyPr>
            <a:noAutofit/>
          </a:bodyPr>
          <a:lstStyle/>
          <a:p>
            <a:r>
              <a:rPr lang="ru-RU" sz="2000" dirty="0"/>
              <a:t>РАСХОДЫ НОВОЖИЛОВСКОГО СЕЛЬСКОГО ПОСЕЛЕНИЯ БЕЛОГОРСКОГО РАЙОНА</a:t>
            </a:r>
            <a:br>
              <a:rPr lang="ru-RU" sz="2000" dirty="0"/>
            </a:br>
            <a:r>
              <a:rPr lang="ru-RU" sz="2000" dirty="0"/>
              <a:t>РЕСПУБЛИКИ КРЫМ ПО РАЗДЕЛАМ </a:t>
            </a:r>
            <a:r>
              <a:rPr lang="ru-RU" sz="2400" dirty="0"/>
              <a:t>на </a:t>
            </a:r>
            <a:r>
              <a:rPr lang="ru-RU" sz="2400" dirty="0" smtClean="0"/>
              <a:t>2023 </a:t>
            </a:r>
            <a:r>
              <a:rPr lang="ru-RU" sz="2400" dirty="0"/>
              <a:t>год и на плановый период </a:t>
            </a:r>
            <a:r>
              <a:rPr lang="ru-RU" sz="2400" dirty="0" smtClean="0"/>
              <a:t>2024-2025 </a:t>
            </a:r>
            <a:r>
              <a:rPr lang="ru-RU" sz="2400" dirty="0"/>
              <a:t>годов.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49972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79512" y="332656"/>
            <a:ext cx="3240360" cy="720080"/>
          </a:xfrm>
        </p:spPr>
        <p:txBody>
          <a:bodyPr/>
          <a:lstStyle/>
          <a:p>
            <a:r>
              <a:rPr lang="ru-RU" dirty="0"/>
              <a:t>бюджет на </a:t>
            </a:r>
            <a:r>
              <a:rPr lang="ru-RU" dirty="0" smtClean="0"/>
              <a:t>2023 </a:t>
            </a:r>
            <a:r>
              <a:rPr lang="ru-RU" dirty="0"/>
              <a:t>год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06466804"/>
              </p:ext>
            </p:extLst>
          </p:nvPr>
        </p:nvGraphicFramePr>
        <p:xfrm>
          <a:off x="179512" y="908720"/>
          <a:ext cx="4248472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4008" y="404663"/>
            <a:ext cx="4041775" cy="43204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Проект на </a:t>
            </a:r>
            <a:r>
              <a:rPr lang="ru-RU" dirty="0" smtClean="0"/>
              <a:t>2024год</a:t>
            </a:r>
            <a:endParaRPr lang="ru-RU" dirty="0"/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277934852"/>
              </p:ext>
            </p:extLst>
          </p:nvPr>
        </p:nvGraphicFramePr>
        <p:xfrm>
          <a:off x="4499992" y="908720"/>
          <a:ext cx="4041775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604937360"/>
              </p:ext>
            </p:extLst>
          </p:nvPr>
        </p:nvGraphicFramePr>
        <p:xfrm>
          <a:off x="539552" y="4005064"/>
          <a:ext cx="741682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211960" y="357301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Проект на 2025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6798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78058"/>
              </p:ext>
            </p:extLst>
          </p:nvPr>
        </p:nvGraphicFramePr>
        <p:xfrm>
          <a:off x="1259632" y="3212976"/>
          <a:ext cx="6923112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27584" y="260648"/>
            <a:ext cx="7478216" cy="2304256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Структура расходов бюджета в </a:t>
            </a:r>
            <a:r>
              <a:rPr lang="ru-RU" dirty="0" smtClean="0">
                <a:effectLst/>
              </a:rPr>
              <a:t>2023 </a:t>
            </a:r>
            <a:r>
              <a:rPr lang="ru-RU" dirty="0">
                <a:effectLst/>
              </a:rPr>
              <a:t>году, тыс. руб.</a:t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8118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362480"/>
          </a:xfrm>
        </p:spPr>
        <p:txBody>
          <a:bodyPr>
            <a:normAutofit/>
          </a:bodyPr>
          <a:lstStyle/>
          <a:p>
            <a:r>
              <a:rPr lang="ru-RU" sz="2700" dirty="0"/>
              <a:t>Уважаемые жители </a:t>
            </a:r>
            <a:r>
              <a:rPr lang="ru-RU" sz="2700" dirty="0" err="1"/>
              <a:t>Новожиловского</a:t>
            </a:r>
            <a:r>
              <a:rPr lang="ru-RU" sz="2700" dirty="0"/>
              <a:t> сельского поселения Белогорского района Республики Крым!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536504"/>
          </a:xfrm>
        </p:spPr>
        <p:txBody>
          <a:bodyPr>
            <a:normAutofit fontScale="25000" lnSpcReduction="20000"/>
          </a:bodyPr>
          <a:lstStyle/>
          <a:p>
            <a:pPr marL="13716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13716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13716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137160" indent="0">
              <a:buNone/>
            </a:pPr>
            <a:r>
              <a:rPr lang="ru-RU" sz="6400" dirty="0" smtClean="0">
                <a:solidFill>
                  <a:schemeClr val="tx1"/>
                </a:solidFill>
              </a:rPr>
              <a:t>                Начиная </a:t>
            </a:r>
            <a:r>
              <a:rPr lang="ru-RU" sz="6400" dirty="0">
                <a:solidFill>
                  <a:schemeClr val="tx1"/>
                </a:solidFill>
              </a:rPr>
              <a:t>с 2016 года, администрация </a:t>
            </a:r>
            <a:r>
              <a:rPr lang="ru-RU" sz="6400" dirty="0" err="1">
                <a:solidFill>
                  <a:schemeClr val="tx1"/>
                </a:solidFill>
              </a:rPr>
              <a:t>Новожиловского</a:t>
            </a:r>
            <a:r>
              <a:rPr lang="ru-RU" sz="6400" dirty="0">
                <a:solidFill>
                  <a:schemeClr val="tx1"/>
                </a:solidFill>
              </a:rPr>
              <a:t> сельского поселения Белогорского района Республики Крым будет составлять на регулярной основе отдельный аналитический документ «Бюджет для граждан», который должен содержать основные положения решений о бюджете и отчета о его исполнении в доступной и понятной форме.</a:t>
            </a:r>
          </a:p>
          <a:p>
            <a:pPr marL="137160" indent="0">
              <a:buNone/>
            </a:pPr>
            <a:r>
              <a:rPr lang="ru-RU" sz="6400" dirty="0">
                <a:solidFill>
                  <a:schemeClr val="tx1"/>
                </a:solidFill>
              </a:rPr>
              <a:t>	Граждане - и как налогоплательщики, и как потребители общественных благ - должны быть уверены в том, что передаваемые ими в распоряжение государства средства используются прозрачно, эффективно и результативно. Конкретные результаты бюджетной деятельности важны как для общества в целом, так и для каждой семьи, для каждого человека.</a:t>
            </a:r>
          </a:p>
          <a:p>
            <a:pPr marL="137160" indent="0">
              <a:buNone/>
            </a:pPr>
            <a:r>
              <a:rPr lang="ru-RU" sz="6400" dirty="0">
                <a:solidFill>
                  <a:schemeClr val="tx1"/>
                </a:solidFill>
              </a:rPr>
              <a:t>	Надеемся, что представление бюджета и бюджетного процесса сельского поселения в понятной для жителей форме повысит уровень общественного участия граждан в жизни Новожиловского сельского поселения Белогорского района Мы представляем вам «Бюджет для граждан», который познакомит вас с основными положениями проекта бюджета Новожиловского сельского поселения Белогорского района Республики Крым на </a:t>
            </a:r>
            <a:r>
              <a:rPr lang="ru-RU" sz="6400" dirty="0" smtClean="0">
                <a:solidFill>
                  <a:schemeClr val="tx1"/>
                </a:solidFill>
              </a:rPr>
              <a:t>2023 </a:t>
            </a:r>
            <a:r>
              <a:rPr lang="ru-RU" sz="6400" dirty="0">
                <a:solidFill>
                  <a:schemeClr val="tx1"/>
                </a:solidFill>
              </a:rPr>
              <a:t>год и на плановый период </a:t>
            </a:r>
            <a:r>
              <a:rPr lang="ru-RU" sz="6400" dirty="0" smtClean="0">
                <a:solidFill>
                  <a:schemeClr val="tx1"/>
                </a:solidFill>
              </a:rPr>
              <a:t>2024-2025 </a:t>
            </a:r>
            <a:r>
              <a:rPr lang="ru-RU" sz="6400" dirty="0">
                <a:solidFill>
                  <a:schemeClr val="tx1"/>
                </a:solidFill>
              </a:rPr>
              <a:t>годов</a:t>
            </a:r>
            <a:r>
              <a:rPr lang="ru-RU" sz="6400" dirty="0" smtClean="0">
                <a:solidFill>
                  <a:schemeClr val="tx1"/>
                </a:solidFill>
              </a:rPr>
              <a:t>.</a:t>
            </a:r>
          </a:p>
          <a:p>
            <a:pPr marL="137160" indent="0">
              <a:buNone/>
            </a:pPr>
            <a:endParaRPr lang="ru-RU" i="1" dirty="0">
              <a:solidFill>
                <a:schemeClr val="tx1"/>
              </a:solidFill>
            </a:endParaRPr>
          </a:p>
          <a:p>
            <a:pPr marL="137160" indent="0">
              <a:buNone/>
            </a:pPr>
            <a:endParaRPr lang="ru-RU" i="1" dirty="0">
              <a:solidFill>
                <a:schemeClr val="tx1"/>
              </a:solidFill>
            </a:endParaRPr>
          </a:p>
          <a:p>
            <a:pPr marL="137160" indent="0" algn="ctr">
              <a:buNone/>
            </a:pPr>
            <a:r>
              <a:rPr lang="ru-RU" i="1" dirty="0">
                <a:solidFill>
                  <a:schemeClr val="tx1"/>
                </a:solidFill>
              </a:rPr>
              <a:t>			</a:t>
            </a:r>
            <a:r>
              <a:rPr lang="ru-RU" sz="4800" b="1" i="1" dirty="0" smtClean="0">
                <a:solidFill>
                  <a:schemeClr val="tx1"/>
                </a:solidFill>
              </a:rPr>
              <a:t>Председатель </a:t>
            </a:r>
            <a:r>
              <a:rPr lang="ru-RU" sz="4800" b="1" i="1" dirty="0" err="1">
                <a:solidFill>
                  <a:schemeClr val="tx1"/>
                </a:solidFill>
              </a:rPr>
              <a:t>Новожиловского</a:t>
            </a:r>
            <a:r>
              <a:rPr lang="ru-RU" sz="4800" b="1" i="1" dirty="0">
                <a:solidFill>
                  <a:schemeClr val="tx1"/>
                </a:solidFill>
              </a:rPr>
              <a:t> сельского совета-</a:t>
            </a:r>
          </a:p>
          <a:p>
            <a:pPr marL="137160" indent="0" algn="ctr">
              <a:buNone/>
            </a:pPr>
            <a:r>
              <a:rPr lang="ru-RU" sz="4800" b="1" i="1" dirty="0">
                <a:solidFill>
                  <a:schemeClr val="tx1"/>
                </a:solidFill>
              </a:rPr>
              <a:t>			глава администрации </a:t>
            </a:r>
            <a:r>
              <a:rPr lang="ru-RU" sz="4800" b="1" i="1" dirty="0" err="1">
                <a:solidFill>
                  <a:schemeClr val="tx1"/>
                </a:solidFill>
              </a:rPr>
              <a:t>Новожиловского</a:t>
            </a:r>
            <a:r>
              <a:rPr lang="ru-RU" sz="4800" b="1" i="1" dirty="0">
                <a:solidFill>
                  <a:schemeClr val="tx1"/>
                </a:solidFill>
              </a:rPr>
              <a:t> </a:t>
            </a:r>
            <a:r>
              <a:rPr lang="ru-RU" sz="3000" b="1" i="1" dirty="0">
                <a:solidFill>
                  <a:schemeClr val="tx1"/>
                </a:solidFill>
              </a:rPr>
              <a:t>сельского </a:t>
            </a:r>
            <a:r>
              <a:rPr lang="ru-RU" sz="2000" b="1" i="1" dirty="0">
                <a:solidFill>
                  <a:schemeClr val="tx1"/>
                </a:solidFill>
              </a:rPr>
              <a:t>поселения  </a:t>
            </a:r>
          </a:p>
          <a:p>
            <a:pPr marL="137160" indent="0">
              <a:buNone/>
            </a:pPr>
            <a:r>
              <a:rPr lang="ru-RU" sz="2000" b="1" i="1" dirty="0">
                <a:solidFill>
                  <a:schemeClr val="tx1"/>
                </a:solidFill>
              </a:rPr>
              <a:t>						</a:t>
            </a:r>
            <a:r>
              <a:rPr lang="ru-RU" sz="2000" b="1" i="1" dirty="0" err="1">
                <a:solidFill>
                  <a:schemeClr val="tx1"/>
                </a:solidFill>
              </a:rPr>
              <a:t>Т.Э.Меджитов</a:t>
            </a:r>
            <a:endParaRPr lang="ru-RU" sz="2000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242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6596234"/>
              </p:ext>
            </p:extLst>
          </p:nvPr>
        </p:nvGraphicFramePr>
        <p:xfrm>
          <a:off x="467544" y="2881696"/>
          <a:ext cx="8219255" cy="322995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529155"/>
                <a:gridCol w="1244384"/>
                <a:gridCol w="1222858"/>
                <a:gridCol w="1222858"/>
              </a:tblGrid>
              <a:tr h="8525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24200" algn="l"/>
                        </a:tabLst>
                      </a:pPr>
                      <a:r>
                        <a:rPr lang="ru-RU" sz="1400" dirty="0">
                          <a:effectLst/>
                        </a:rPr>
                        <a:t>Наименование межбюджетного трансферта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24200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2023 </a:t>
                      </a:r>
                      <a:r>
                        <a:rPr lang="ru-RU" sz="1400" dirty="0">
                          <a:effectLst/>
                        </a:rPr>
                        <a:t>год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24200" algn="l"/>
                        </a:tabLst>
                      </a:pPr>
                      <a:r>
                        <a:rPr lang="ru-RU" sz="1400" dirty="0">
                          <a:effectLst/>
                        </a:rPr>
                        <a:t>Проект 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24200" algn="l"/>
                        </a:tabLst>
                      </a:pPr>
                      <a:r>
                        <a:rPr lang="ru-RU" sz="1400" dirty="0" smtClean="0">
                          <a:effectLst/>
                        </a:rPr>
                        <a:t>2024 </a:t>
                      </a:r>
                      <a:r>
                        <a:rPr lang="ru-RU" sz="1400" dirty="0">
                          <a:effectLst/>
                        </a:rPr>
                        <a:t>год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24200" algn="l"/>
                        </a:tabLs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Проект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24200" algn="l"/>
                        </a:tabLs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2025 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 anchor="ctr"/>
                </a:tc>
              </a:tr>
              <a:tr h="17907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24200" algn="l"/>
                        </a:tabLst>
                      </a:pPr>
                      <a:r>
                        <a:rPr lang="ru-RU" sz="1400" dirty="0">
                          <a:effectLst/>
                        </a:rPr>
                        <a:t>Организация и осуществление полномочий по организации библиотечного обслуживания, комплектованию и обеспечению сохранности библиотечных фондов библиотек поселений, создание условий для организации досуга и обеспечения жителей поселения услугами организаций культуры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24200" algn="l"/>
                        </a:tabLs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87,9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24200" algn="l"/>
                        </a:tabLst>
                      </a:pPr>
                      <a:r>
                        <a:rPr lang="ru-RU" sz="160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87,9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24200" algn="l"/>
                        </a:tabLs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87,9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 anchor="ctr"/>
                </a:tc>
              </a:tr>
              <a:tr h="3810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24200" algn="l"/>
                        </a:tabLst>
                      </a:pPr>
                      <a:r>
                        <a:rPr lang="ru-RU" sz="2000" dirty="0">
                          <a:effectLst/>
                        </a:rPr>
                        <a:t>Всего</a:t>
                      </a:r>
                      <a:r>
                        <a:rPr lang="ru-RU" sz="1400" dirty="0">
                          <a:effectLst/>
                        </a:rPr>
                        <a:t>: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24200" algn="l"/>
                        </a:tabLst>
                      </a:pPr>
                      <a:r>
                        <a:rPr lang="ru-RU" sz="160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87,9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24200" algn="l"/>
                        </a:tabLst>
                      </a:pPr>
                      <a:r>
                        <a:rPr lang="ru-RU" sz="160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87,9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3124200" algn="l"/>
                        </a:tabLs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87,9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83" marR="58183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7" y="404664"/>
            <a:ext cx="7190184" cy="1584176"/>
          </a:xfrm>
        </p:spPr>
        <p:txBody>
          <a:bodyPr>
            <a:noAutofit/>
          </a:bodyPr>
          <a:lstStyle/>
          <a:p>
            <a:r>
              <a:rPr lang="ru-RU" sz="2000" dirty="0">
                <a:effectLst/>
              </a:rPr>
              <a:t>МЕЖБЮДЖЕТНЫЕ ТРАНСФЕРТЫ, ПРЕДАВАЕМЫЕ РАЙОННОМУ БЮДЖЕТУ ИЗ БЮДЖЕТА СЕЛЬСКОГО ПОСЕЛЕНИЯ НА ОСУЩЕСТВЛЕНИЕ ЧАСТИ ПОЛНОМОЧИЙ ПО РЕШЕНИЮ ВОПРОСОВ МЕСТНОГО </a:t>
            </a:r>
            <a:r>
              <a:rPr lang="ru-RU" sz="2000" dirty="0" smtClean="0">
                <a:effectLst/>
              </a:rPr>
              <a:t>ЗНАЧЕНИЯ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3590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72817"/>
            <a:ext cx="7408333" cy="648071"/>
          </a:xfrm>
        </p:spPr>
        <p:txBody>
          <a:bodyPr/>
          <a:lstStyle/>
          <a:p>
            <a:pPr marL="137160" indent="0">
              <a:buNone/>
            </a:pPr>
            <a:r>
              <a:rPr lang="ru-RU" sz="2400" b="1" dirty="0"/>
              <a:t>ДОХОДЫ – РАСХОДЫ = ДЕФИЦИТ (</a:t>
            </a:r>
            <a:r>
              <a:rPr lang="ru-RU" sz="2400" b="1" dirty="0" smtClean="0"/>
              <a:t>ПРОФИЦИТ)</a:t>
            </a:r>
          </a:p>
          <a:p>
            <a:pPr marL="13716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Основные </a:t>
            </a:r>
            <a:r>
              <a:rPr lang="ru-RU" dirty="0" smtClean="0">
                <a:effectLst/>
              </a:rPr>
              <a:t>характеристики бюджета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937798"/>
              </p:ext>
            </p:extLst>
          </p:nvPr>
        </p:nvGraphicFramePr>
        <p:xfrm>
          <a:off x="539552" y="2348880"/>
          <a:ext cx="8229600" cy="401964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464496"/>
                <a:gridCol w="3765104"/>
              </a:tblGrid>
              <a:tr h="2442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ДОХОДЫ – РАСХОДЫ = ДЕФИЦИТ (расходы больше доходов)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58" marR="5855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При превышении расходов над доходами принимается решение об источниках покрытия дефицита (например, использовать имеющиеся накопления, остатки, привлечение кредитов</a:t>
                      </a:r>
                      <a:r>
                        <a:rPr lang="ru-RU" sz="1600" dirty="0" smtClean="0">
                          <a:effectLst/>
                        </a:rPr>
                        <a:t>)</a:t>
                      </a:r>
                      <a:endParaRPr lang="ru-RU" sz="1000" dirty="0">
                        <a:effectLst/>
                      </a:endParaRPr>
                    </a:p>
                  </a:txBody>
                  <a:tcPr marL="58558" marR="58558" marT="0" marB="0" anchor="ctr"/>
                </a:tc>
              </a:tr>
              <a:tr h="1014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ДОХОДЫ – РАСХОДЫ = ПРОФИЦИТ (доходы больше расходов)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58" marR="5855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При превышении доходов над расходами принимается решение, как их использовать (например, накапливать резервы, остатки,  погашать долг)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558" marR="5855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58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495119"/>
              </p:ext>
            </p:extLst>
          </p:nvPr>
        </p:nvGraphicFramePr>
        <p:xfrm>
          <a:off x="457200" y="2919977"/>
          <a:ext cx="8229601" cy="2885287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1977140"/>
                <a:gridCol w="2249998"/>
                <a:gridCol w="2000961"/>
                <a:gridCol w="2001502"/>
              </a:tblGrid>
              <a:tr h="4370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1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470" marR="584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2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470" marR="584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470" marR="584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470" marR="58470" marT="0" marB="0"/>
                </a:tc>
              </a:tr>
              <a:tr h="24482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Бюджетное послание Президента Российской Федерации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470" marR="584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Прогноз социально-экономического развития </a:t>
                      </a:r>
                      <a:r>
                        <a:rPr lang="ru-RU" sz="1600" dirty="0" err="1" smtClean="0">
                          <a:effectLst/>
                        </a:rPr>
                        <a:t>Новожиловского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сельского поселения </a:t>
                      </a:r>
                      <a:r>
                        <a:rPr lang="ru-RU" sz="1600" dirty="0" smtClean="0">
                          <a:effectLst/>
                        </a:rPr>
                        <a:t>Белогорского </a:t>
                      </a:r>
                      <a:r>
                        <a:rPr lang="ru-RU" sz="1600" dirty="0">
                          <a:effectLst/>
                        </a:rPr>
                        <a:t>района Республики Крым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470" marR="584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Основные направления бюджетной и налоговой политики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470" marR="584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Функции и полномочия муниципального образования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470" marR="5847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На чем основано составление проекта бюджета сельского поселения</a:t>
            </a:r>
            <a:r>
              <a:rPr lang="ru-RU" dirty="0" smtClean="0">
                <a:effectLst/>
              </a:rPr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554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 fontScale="62500" lnSpcReduction="20000"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ru-RU" b="1" dirty="0"/>
              <a:t>Утверждение бюджета очередного года</a:t>
            </a:r>
            <a:r>
              <a:rPr lang="ru-RU" dirty="0"/>
              <a:t> – </a:t>
            </a:r>
            <a:r>
              <a:rPr lang="ru-RU" dirty="0" err="1"/>
              <a:t>Новожиловский</a:t>
            </a:r>
            <a:r>
              <a:rPr lang="ru-RU" dirty="0"/>
              <a:t> сельский совет Белогорского района Республики Крым </a:t>
            </a:r>
          </a:p>
          <a:p>
            <a:pPr marL="0" lvl="0" indent="0">
              <a:buNone/>
            </a:pPr>
            <a:endParaRPr lang="ru-RU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ru-RU" b="1" dirty="0"/>
              <a:t>Исполнение бюджета в текущем году</a:t>
            </a:r>
            <a:r>
              <a:rPr lang="ru-RU" dirty="0"/>
              <a:t> – Администрация </a:t>
            </a:r>
            <a:r>
              <a:rPr lang="ru-RU" dirty="0" err="1"/>
              <a:t>Новожиловского</a:t>
            </a:r>
            <a:r>
              <a:rPr lang="ru-RU" dirty="0"/>
              <a:t> сельского поселения Белогорского района Республики Крым</a:t>
            </a:r>
          </a:p>
          <a:p>
            <a:pPr lvl="0">
              <a:buFont typeface="Wingdings" panose="05000000000000000000" pitchFamily="2" charset="2"/>
              <a:buChar char="q"/>
            </a:pPr>
            <a:endParaRPr lang="ru-RU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ru-RU" b="1" dirty="0"/>
              <a:t>Формирование отчета об исполнении бюджета предыдущего года</a:t>
            </a:r>
            <a:r>
              <a:rPr lang="ru-RU" dirty="0"/>
              <a:t> – Администрация </a:t>
            </a:r>
            <a:r>
              <a:rPr lang="ru-RU" dirty="0" err="1"/>
              <a:t>Новожиловского</a:t>
            </a:r>
            <a:r>
              <a:rPr lang="ru-RU" dirty="0"/>
              <a:t> сельского поселения Белогорского района Республики Крым</a:t>
            </a:r>
          </a:p>
          <a:p>
            <a:pPr lvl="0">
              <a:buFont typeface="Wingdings" panose="05000000000000000000" pitchFamily="2" charset="2"/>
              <a:buChar char="q"/>
            </a:pPr>
            <a:endParaRPr lang="ru-RU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ru-RU" b="1" dirty="0"/>
              <a:t>Утверждение отчета об исполнении бюджета предыдущего года</a:t>
            </a:r>
            <a:r>
              <a:rPr lang="ru-RU" dirty="0"/>
              <a:t> – </a:t>
            </a:r>
            <a:r>
              <a:rPr lang="ru-RU" dirty="0" err="1"/>
              <a:t>Новожиловский</a:t>
            </a:r>
            <a:r>
              <a:rPr lang="ru-RU" dirty="0"/>
              <a:t> сельский совет Белогорского района Республики Крым </a:t>
            </a:r>
          </a:p>
          <a:p>
            <a:pPr lvl="0">
              <a:buFont typeface="Wingdings" panose="05000000000000000000" pitchFamily="2" charset="2"/>
              <a:buChar char="q"/>
            </a:pPr>
            <a:endParaRPr lang="ru-RU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ru-RU" b="1" dirty="0"/>
              <a:t>Составление проекта бюджета очередного года </a:t>
            </a:r>
            <a:r>
              <a:rPr lang="ru-RU" dirty="0"/>
              <a:t>– Администрация </a:t>
            </a:r>
            <a:r>
              <a:rPr lang="ru-RU" dirty="0" err="1"/>
              <a:t>Новожиловского</a:t>
            </a:r>
            <a:r>
              <a:rPr lang="ru-RU" dirty="0"/>
              <a:t> сельского поселения Белогорского района Республики Крым</a:t>
            </a:r>
          </a:p>
          <a:p>
            <a:pPr lvl="0">
              <a:buFont typeface="Wingdings" panose="05000000000000000000" pitchFamily="2" charset="2"/>
              <a:buChar char="q"/>
            </a:pPr>
            <a:endParaRPr lang="ru-RU" dirty="0"/>
          </a:p>
          <a:p>
            <a:pPr lvl="0">
              <a:buFont typeface="Wingdings" panose="05000000000000000000" pitchFamily="2" charset="2"/>
              <a:buChar char="q"/>
            </a:pPr>
            <a:r>
              <a:rPr lang="ru-RU" b="1" dirty="0"/>
              <a:t>Рассмотрение проекта бюджета очередного года</a:t>
            </a:r>
            <a:r>
              <a:rPr lang="ru-RU" dirty="0"/>
              <a:t> – </a:t>
            </a:r>
            <a:r>
              <a:rPr lang="ru-RU" dirty="0" err="1"/>
              <a:t>Новожиловский</a:t>
            </a:r>
            <a:r>
              <a:rPr lang="ru-RU" dirty="0"/>
              <a:t> сельский совет Белогорского района Республики Крым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362480"/>
          </a:xfrm>
        </p:spPr>
        <p:txBody>
          <a:bodyPr>
            <a:noAutofit/>
          </a:bodyPr>
          <a:lstStyle/>
          <a:p>
            <a:r>
              <a:rPr lang="ru-RU" sz="2400" dirty="0">
                <a:effectLst/>
              </a:rPr>
              <a:t>БЮДЖЕТНЫЙ  ПРОЦЕСС – ЕЖЕГОДНОЕ  ФОРМИРОВАНИЕ И ИСПОЛНЕНИЕ </a:t>
            </a:r>
            <a:r>
              <a:rPr lang="ru-RU" sz="2400" dirty="0" smtClean="0">
                <a:effectLst/>
              </a:rPr>
              <a:t>БЮДЖЕТА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3539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1600" i="1" dirty="0" smtClean="0"/>
              <a:t>Межбюджетные </a:t>
            </a:r>
            <a:r>
              <a:rPr lang="ru-RU" sz="1600" i="1" dirty="0"/>
              <a:t>трансферты – денежные средства, перечисляемые из одного бюджета бюджетной системы Российской Федерации </a:t>
            </a:r>
            <a:r>
              <a:rPr lang="ru-RU" sz="1600" i="1" dirty="0" smtClean="0"/>
              <a:t>другому</a:t>
            </a: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06496"/>
          </a:xfrm>
        </p:spPr>
        <p:txBody>
          <a:bodyPr>
            <a:noAutofit/>
          </a:bodyPr>
          <a:lstStyle/>
          <a:p>
            <a:r>
              <a:rPr lang="ru-RU" sz="2400" dirty="0">
                <a:effectLst/>
              </a:rPr>
              <a:t>МЕЖБЮДЖЕТНЫЕ ТРАНСФЕРТЫ</a:t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> ОСНОВНОЙ ВИД БЕЗВОЗМЕЗДНЫХ ПЕРЕЧИСЛЕНИЙ ИЗ ДРУГИХ УРОВНЕЙ БЮДЖЕТОВ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791022"/>
              </p:ext>
            </p:extLst>
          </p:nvPr>
        </p:nvGraphicFramePr>
        <p:xfrm>
          <a:off x="467544" y="3284984"/>
          <a:ext cx="8229600" cy="3077115"/>
        </p:xfrm>
        <a:graphic>
          <a:graphicData uri="http://schemas.openxmlformats.org/drawingml/2006/table">
            <a:tbl>
              <a:tblPr firstRow="1" firstCol="1" bandRow="1">
                <a:tableStyleId>{5202B0CA-FC54-4496-8BCA-5EF66A818D29}</a:tableStyleId>
              </a:tblPr>
              <a:tblGrid>
                <a:gridCol w="3644537"/>
                <a:gridCol w="4585063"/>
              </a:tblGrid>
              <a:tr h="394869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bg1"/>
                          </a:solidFill>
                          <a:effectLst/>
                        </a:rPr>
                        <a:t>Виды межбюджетных трансфертов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14" marR="57714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bg1"/>
                          </a:solidFill>
                          <a:effectLst/>
                        </a:rPr>
                        <a:t>Определение</a:t>
                      </a:r>
                      <a:endParaRPr lang="ru-RU" sz="9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14" marR="57714" marT="0" marB="0"/>
                </a:tc>
              </a:tr>
              <a:tr h="1477338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Дотации </a:t>
                      </a: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</a:rPr>
                        <a:t>- межбюджетные 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трансферты, </a:t>
                      </a: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</a:rPr>
                        <a:t>предоставляемые </a:t>
                      </a: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на безвозмездной и безвозвратной основе без установления направлений и (или) условий их </a:t>
                      </a: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</a:rPr>
                        <a:t>использования</a:t>
                      </a: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14" marR="57714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Предоставляются без определения конкретной цели их использования (финансовая помощь краевого или районного бюджета на текущее содержание бюджетной инфраструктуры поселения)</a:t>
                      </a:r>
                      <a:endParaRPr lang="ru-RU" sz="9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14" marR="57714" marT="0" marB="0"/>
                </a:tc>
              </a:tr>
              <a:tr h="1204908">
                <a:tc>
                  <a:txBody>
                    <a:bodyPr/>
                    <a:lstStyle/>
                    <a:p>
                      <a:pPr marL="12700" marR="63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Субвенции - финансовое обеспечение переданных полномочий другого уровня </a:t>
                      </a: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</a:rPr>
                        <a:t>бюджета</a:t>
                      </a:r>
                      <a:endParaRPr lang="ru-RU" sz="10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714" marR="57714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2"/>
                          </a:solidFill>
                          <a:effectLst/>
                        </a:rPr>
                        <a:t>Предоставляются на финансирование "переданных" полномочий из федерального или краевого бюджета в бюджет поселения (например, на осуществление первичного воинского учета на территориях, где отсутствуют военные комиссариаты</a:t>
                      </a:r>
                      <a:r>
                        <a:rPr lang="ru-RU" sz="1300" dirty="0" smtClean="0">
                          <a:solidFill>
                            <a:schemeClr val="tx2"/>
                          </a:solidFill>
                          <a:effectLst/>
                        </a:rPr>
                        <a:t>)</a:t>
                      </a:r>
                      <a:endParaRPr lang="ru-RU" sz="900" dirty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57714" marR="5771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54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772817"/>
            <a:ext cx="7408333" cy="1152127"/>
          </a:xfrm>
        </p:spPr>
        <p:txBody>
          <a:bodyPr/>
          <a:lstStyle/>
          <a:p>
            <a:pPr lvl="0"/>
            <a:r>
              <a:rPr lang="ru-RU" sz="1600" b="1" dirty="0"/>
              <a:t>Расходы бюджета – выплачиваемые из бюджета денежные </a:t>
            </a:r>
            <a:r>
              <a:rPr lang="ru-RU" sz="1600" b="1" dirty="0" smtClean="0"/>
              <a:t>средства</a:t>
            </a:r>
            <a:r>
              <a:rPr lang="ru-RU" b="1" dirty="0"/>
              <a:t> </a:t>
            </a:r>
            <a:endParaRPr lang="ru-RU" dirty="0"/>
          </a:p>
          <a:p>
            <a:pPr lvl="0"/>
            <a:r>
              <a:rPr lang="ru-RU" sz="1600" b="1" dirty="0"/>
              <a:t>Расходные обязательства (публичные и гражданско-правовые) – обязанность выплатить денежные средства из соответствующего </a:t>
            </a:r>
            <a:r>
              <a:rPr lang="ru-RU" sz="1600" b="1" dirty="0" smtClean="0"/>
              <a:t>бюджета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>
                <a:effectLst/>
              </a:rPr>
              <a:t/>
            </a:r>
            <a:br>
              <a:rPr lang="ru-RU" i="1" dirty="0">
                <a:effectLst/>
              </a:rPr>
            </a:br>
            <a:r>
              <a:rPr lang="ru-RU" dirty="0">
                <a:effectLst/>
              </a:rPr>
              <a:t>РАСХОДЫ БЮДЖЕТА</a:t>
            </a:r>
            <a:br>
              <a:rPr lang="ru-RU" dirty="0">
                <a:effectLst/>
              </a:rPr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731300"/>
              </p:ext>
            </p:extLst>
          </p:nvPr>
        </p:nvGraphicFramePr>
        <p:xfrm>
          <a:off x="467544" y="3155867"/>
          <a:ext cx="8229599" cy="2707877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680854"/>
                <a:gridCol w="2867891"/>
                <a:gridCol w="2680854"/>
              </a:tblGrid>
              <a:tr h="765725">
                <a:tc gridSpan="3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РАСХОДЫ БЮДЖЕТА</a:t>
                      </a:r>
                      <a:endParaRPr lang="ru-RU" sz="1000" dirty="0">
                        <a:effectLst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12" marR="612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652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по </a:t>
                      </a:r>
                      <a:r>
                        <a:rPr lang="ru-RU" sz="2400" dirty="0">
                          <a:effectLst/>
                        </a:rPr>
                        <a:t>типам расходных обязательств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12" marR="6121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по </a:t>
                      </a:r>
                      <a:r>
                        <a:rPr lang="ru-RU" sz="2000" dirty="0">
                          <a:effectLst/>
                        </a:rPr>
                        <a:t>муниципальным и ведомственным целевым программам</a:t>
                      </a:r>
                      <a:endParaRPr lang="ru-RU" sz="1050" dirty="0">
                        <a:effectLst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12" marR="61212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по </a:t>
                      </a:r>
                      <a:r>
                        <a:rPr lang="ru-RU" sz="2400" dirty="0">
                          <a:effectLst/>
                        </a:rPr>
                        <a:t>функциям муниципального образования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212" marR="61212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07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fontScale="85000" lnSpcReduction="2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ru-RU" b="1" dirty="0"/>
              <a:t>Общегосударственные вопросы</a:t>
            </a:r>
            <a:endParaRPr lang="ru-RU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b="1" dirty="0"/>
              <a:t>Национальная </a:t>
            </a:r>
            <a:r>
              <a:rPr lang="ru-RU" b="1" dirty="0" smtClean="0"/>
              <a:t>оборона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b="1" dirty="0" smtClean="0"/>
              <a:t>Национальная экономика</a:t>
            </a:r>
            <a:endParaRPr lang="ru-RU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b="1" dirty="0"/>
              <a:t>Жилищно-коммунальное хозяйство</a:t>
            </a:r>
            <a:endParaRPr lang="ru-RU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ru-RU" b="1" dirty="0"/>
              <a:t>Культура, </a:t>
            </a:r>
            <a:r>
              <a:rPr lang="ru-RU" b="1" dirty="0" smtClean="0"/>
              <a:t>кинематография</a:t>
            </a:r>
            <a:endParaRPr lang="ru-RU" dirty="0"/>
          </a:p>
          <a:p>
            <a:pPr marL="137160" indent="0">
              <a:buNone/>
            </a:pPr>
            <a:r>
              <a:rPr lang="ru-RU" dirty="0"/>
              <a:t>	</a:t>
            </a:r>
          </a:p>
          <a:p>
            <a:pPr marL="137160" indent="0">
              <a:buNone/>
            </a:pPr>
            <a:r>
              <a:rPr lang="ru-RU" dirty="0"/>
              <a:t>	Каждый из разделов классификации имеет перечень подразделов, которые отражают основные направления реализации соответствующей функции.</a:t>
            </a:r>
          </a:p>
          <a:p>
            <a:pPr marL="137160" indent="0">
              <a:buNone/>
            </a:pPr>
            <a:r>
              <a:rPr lang="ru-RU" dirty="0"/>
              <a:t>	Полный перечень разделов и подразделов классификации расходов бюджетов приведен в статье 21 Бюджетного Кодекса Российской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effectLst/>
              </a:rPr>
              <a:t>РАСХОДЫ БЮДЖЕТА</a:t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> ПО ОСНОВНЫМ ФУНКЦИЯМ МУНИЦИПАЛЬНОГО </a:t>
            </a:r>
            <a:r>
              <a:rPr lang="ru-RU" sz="2400" dirty="0" smtClean="0">
                <a:effectLst/>
              </a:rPr>
              <a:t>ОБРАЗОВАНИЯ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5374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276873"/>
            <a:ext cx="7408333" cy="2304255"/>
          </a:xfrm>
        </p:spPr>
        <p:txBody>
          <a:bodyPr>
            <a:normAutofit fontScale="85000" lnSpcReduction="20000"/>
          </a:bodyPr>
          <a:lstStyle/>
          <a:p>
            <a:pPr marL="137160" indent="0">
              <a:buNone/>
            </a:pPr>
            <a:r>
              <a:rPr lang="ru-RU" sz="1400" b="1" dirty="0"/>
              <a:t>Бюджетная классификация Российской Федерации</a:t>
            </a:r>
            <a:r>
              <a:rPr lang="ru-RU" sz="1400" dirty="0"/>
              <a:t> - группировка доходов, расходов и источников финансирования дефицитов бюджетов бюджетной системы Российской Федерации, используемая для составления и исполнения бюджетов, составления бюджетной отчетности, обеспечивающей сопоставимость показателей бюджетов системы Российской Федерации (статья 198 Бюджетного кодекса</a:t>
            </a:r>
            <a:r>
              <a:rPr lang="ru-RU" sz="1400" dirty="0" smtClean="0"/>
              <a:t>)</a:t>
            </a:r>
            <a:r>
              <a:rPr lang="ru-RU" sz="1400" dirty="0"/>
              <a:t> </a:t>
            </a:r>
          </a:p>
          <a:p>
            <a:pPr marL="137160" indent="0">
              <a:buNone/>
            </a:pPr>
            <a:r>
              <a:rPr lang="ru-RU" sz="1400" b="1" dirty="0"/>
              <a:t>Состав бюджетной классификации (статья 19 бюджетного кодекса)</a:t>
            </a:r>
            <a:r>
              <a:rPr lang="ru-RU" sz="1400" dirty="0"/>
              <a:t>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400" dirty="0"/>
              <a:t>классификация доходов бюджетов;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400" dirty="0"/>
              <a:t>классификация расходов бюджетов;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400" dirty="0"/>
              <a:t>классификация источников финансирования дефицитов бюджетов;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1400" dirty="0"/>
              <a:t>классификация операций публично-правовых образований ("классификации операций сектора государственного управления")</a:t>
            </a:r>
          </a:p>
          <a:p>
            <a:pPr marL="137160" indent="0">
              <a:buNone/>
            </a:pPr>
            <a:r>
              <a:rPr lang="ru-RU" sz="1400" b="1" dirty="0"/>
              <a:t>Структура 20-значного, единого для бюджетов системы Российской Федерации </a:t>
            </a:r>
            <a:r>
              <a:rPr lang="ru-RU" sz="1400" b="1" dirty="0" smtClean="0"/>
              <a:t>классификации</a:t>
            </a:r>
            <a:r>
              <a:rPr lang="ru-RU" sz="1400" dirty="0"/>
              <a:t> </a:t>
            </a:r>
            <a:r>
              <a:rPr lang="ru-RU" sz="1400" b="1" dirty="0" smtClean="0"/>
              <a:t>расходов </a:t>
            </a:r>
            <a:r>
              <a:rPr lang="ru-RU" sz="1400" b="1" dirty="0"/>
              <a:t>бюджета (ведомственной структуры</a:t>
            </a:r>
            <a:r>
              <a:rPr lang="ru-RU" sz="1400" b="1" dirty="0" smtClean="0"/>
              <a:t>)</a:t>
            </a:r>
          </a:p>
          <a:p>
            <a:pPr marL="137160" indent="0">
              <a:buNone/>
            </a:pPr>
            <a:endParaRPr lang="ru-RU" sz="1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effectLst/>
              </a:rPr>
              <a:t>ВЕДОМСТВЕННАЯ СТРУКТУРА РАСХОДОВ БЮДЖЕТА И БЮДЖЕТНАЯ КЛАССИФИКАЦИЯ РОССИЙСКОЙ ФЕДЕРАЦИИ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688439"/>
              </p:ext>
            </p:extLst>
          </p:nvPr>
        </p:nvGraphicFramePr>
        <p:xfrm>
          <a:off x="395536" y="4653135"/>
          <a:ext cx="8229606" cy="205516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08562"/>
                <a:gridCol w="408562"/>
                <a:gridCol w="408562"/>
                <a:gridCol w="408562"/>
                <a:gridCol w="408562"/>
                <a:gridCol w="408562"/>
                <a:gridCol w="408562"/>
                <a:gridCol w="408562"/>
                <a:gridCol w="408562"/>
                <a:gridCol w="408562"/>
                <a:gridCol w="408562"/>
                <a:gridCol w="408562"/>
                <a:gridCol w="408562"/>
                <a:gridCol w="408562"/>
                <a:gridCol w="408562"/>
                <a:gridCol w="408562"/>
                <a:gridCol w="466928"/>
                <a:gridCol w="408562"/>
                <a:gridCol w="408562"/>
                <a:gridCol w="408562"/>
              </a:tblGrid>
              <a:tr h="190231">
                <a:tc rowSpan="2"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код главного распорядителя бюджетных средств</a:t>
                      </a:r>
                      <a:endParaRPr lang="ru-RU" sz="9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код раздела</a:t>
                      </a:r>
                      <a:endParaRPr lang="ru-RU" sz="9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код подраздела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10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код целевой статьи</a:t>
                      </a:r>
                      <a:endParaRPr lang="ru-RU" sz="9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код вида доходов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0677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группа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под­груп­па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эле­мент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19023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12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13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14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16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17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18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19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1144023"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Уникальный код для каждого ГРБС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разделы определяют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отраслевое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направление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расходов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Подразделы детализируют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направления в разделах</a:t>
                      </a:r>
                      <a:endParaRPr lang="ru-RU" sz="90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Целевые статьи обеспечивают привязку бюджетных ассигнований к конкретным направлениям деятельности субъектов бюджетного планирования участников бюджетного процесса в рамках подразделов</a:t>
                      </a:r>
                      <a:endParaRPr lang="ru-RU" sz="9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виды расходов указывают вид</a:t>
                      </a: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бюджетных ассигнований</a:t>
                      </a:r>
                      <a:endParaRPr lang="ru-RU" sz="9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188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906</TotalTime>
  <Words>966</Words>
  <Application>Microsoft Office PowerPoint</Application>
  <PresentationFormat>Экран (4:3)</PresentationFormat>
  <Paragraphs>258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Волна</vt:lpstr>
      <vt:lpstr>Бюджет для граждан</vt:lpstr>
      <vt:lpstr>Уважаемые жители Новожиловского сельского поселения Белогорского района Республики Крым!</vt:lpstr>
      <vt:lpstr>Основные характеристики бюджета</vt:lpstr>
      <vt:lpstr>На чем основано составление проекта бюджета сельского поселения?</vt:lpstr>
      <vt:lpstr>БЮДЖЕТНЫЙ  ПРОЦЕСС – ЕЖЕГОДНОЕ  ФОРМИРОВАНИЕ И ИСПОЛНЕНИЕ БЮДЖЕТА</vt:lpstr>
      <vt:lpstr>МЕЖБЮДЖЕТНЫЕ ТРАНСФЕРТЫ  ОСНОВНОЙ ВИД БЕЗВОЗМЕЗДНЫХ ПЕРЕЧИСЛЕНИЙ ИЗ ДРУГИХ УРОВНЕЙ БЮДЖЕТОВ</vt:lpstr>
      <vt:lpstr> РАСХОДЫ БЮДЖЕТА </vt:lpstr>
      <vt:lpstr>РАСХОДЫ БЮДЖЕТА  ПО ОСНОВНЫМ ФУНКЦИЯМ МУНИЦИПАЛЬНОГО ОБРАЗОВАНИЯ</vt:lpstr>
      <vt:lpstr>ВЕДОМСТВЕННАЯ СТРУКТУРА РАСХОДОВ БЮДЖЕТА И БЮДЖЕТНАЯ КЛАССИФИКАЦИЯ РОССИЙСКОЙ ФЕДЕРАЦИИ</vt:lpstr>
      <vt:lpstr>ОСНОВНЫЕ НАПРАВЛЕНИЯ БЮДЖЕТНОЙ ПОЛИТИКИ  на 2023 год и на плановый период 2024-2025 годов.</vt:lpstr>
      <vt:lpstr>Прогноз основных характеристик бюджета  Новожиловского сельского поселения Белогорского района на 2023 год и на плановый период 2024-2025 годов.</vt:lpstr>
      <vt:lpstr>Доходы бюджета Новожиловского сельского поселения Белогорского района Республики Крым в 2023 году и плановом периоде 2024- 2025 гг., тыс. </vt:lpstr>
      <vt:lpstr>ДОХОДЫ БЮДЖЕТА НОВОЖИЛОВСКОГО СЕЛЬСКОГО ПОСЕЛЕНИЯ БЕЛОГОРСКОГО РАЙОНА РЕСПУБЛИКИ КРЫМ НА 2023 ГОД и на плановый период 2024-2025 года тыс. руб.</vt:lpstr>
      <vt:lpstr>СТРУКТУРА  ДОХОДНОЙ ЧАСТИ БЮДЖЕТА НОВОЖИЛОВСКОГО СЕЛЬСКОГО ПОСЕЛЕНИЯ БЕЛОГОРСКОГО РАЙОНА РЕСПУБЛИКИ КРЫМ НА 2023 ГОД и на плановый период 2024  и 2025 гг</vt:lpstr>
      <vt:lpstr>РАСХОДЫ НОВОЖИЛОВСКОГО СЕЛЬСКОГО ПОСЕЛЕНИЯ БЕЛОГОРСКОГО РАЙОНА РЕСПУБЛИКИ КРЫМ ПО РАЗДЕЛАМ на 2023 год и на плановый период 2024-2025 годов.</vt:lpstr>
      <vt:lpstr>Презентация PowerPoint</vt:lpstr>
      <vt:lpstr>РАСХОДЫ НОВОЖИЛОВСКОГО СЕЛЬСКОГО ПОСЕЛЕНИЯ БЕЛОГОРСКОГО РАЙОНА РЕСПУБЛИКИ КРЫМ ПО РАЗДЕЛАМ на 2023 год и на плановый период 2024-2025 годов.</vt:lpstr>
      <vt:lpstr>Презентация PowerPoint</vt:lpstr>
      <vt:lpstr>Структура расходов бюджета в 2023 году, тыс. руб. </vt:lpstr>
      <vt:lpstr>МЕЖБЮДЖЕТНЫЕ ТРАНСФЕРТЫ, ПРЕДАВАЕМЫЕ РАЙОННОМУ БЮДЖЕТУ ИЗ БЮДЖЕТА СЕЛЬСКОГО ПОСЕЛЕНИЯ НА ОСУЩЕСТВЛЕНИЕ ЧАСТИ ПОЛНОМОЧИЙ ПО РЕШЕНИЮ ВОПРОСОВ МЕСТНОГО ЗНАЧЕНИЯ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Владелец</dc:creator>
  <cp:lastModifiedBy>User</cp:lastModifiedBy>
  <cp:revision>70</cp:revision>
  <cp:lastPrinted>2019-07-01T13:00:41Z</cp:lastPrinted>
  <dcterms:created xsi:type="dcterms:W3CDTF">2017-05-18T11:38:39Z</dcterms:created>
  <dcterms:modified xsi:type="dcterms:W3CDTF">2024-04-24T07:12:32Z</dcterms:modified>
</cp:coreProperties>
</file>