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900" autoAdjust="0"/>
  </p:normalViewPr>
  <p:slideViewPr>
    <p:cSldViewPr>
      <p:cViewPr>
        <p:scale>
          <a:sx n="100" d="100"/>
          <a:sy n="100" d="100"/>
        </p:scale>
        <p:origin x="-1110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2377.6999999999998</c:v>
                </c:pt>
                <c:pt idx="1">
                  <c:v>2521.6999999999998</c:v>
                </c:pt>
                <c:pt idx="2">
                  <c:v>2668.2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3802.2</c:v>
                </c:pt>
                <c:pt idx="1">
                  <c:v>1703.9</c:v>
                </c:pt>
                <c:pt idx="2">
                  <c:v>1466.5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всего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6179.9</c:v>
                </c:pt>
                <c:pt idx="1">
                  <c:v>4224.6000000000004</c:v>
                </c:pt>
                <c:pt idx="2">
                  <c:v>4134.7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627648"/>
        <c:axId val="58577664"/>
        <c:axId val="38128256"/>
      </c:bar3DChart>
      <c:catAx>
        <c:axId val="45627648"/>
        <c:scaling>
          <c:orientation val="minMax"/>
        </c:scaling>
        <c:delete val="0"/>
        <c:axPos val="b"/>
        <c:majorTickMark val="out"/>
        <c:minorTickMark val="none"/>
        <c:tickLblPos val="nextTo"/>
        <c:crossAx val="58577664"/>
        <c:crosses val="autoZero"/>
        <c:auto val="1"/>
        <c:lblAlgn val="ctr"/>
        <c:lblOffset val="100"/>
        <c:noMultiLvlLbl val="0"/>
      </c:catAx>
      <c:valAx>
        <c:axId val="585776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45627648"/>
        <c:crosses val="autoZero"/>
        <c:crossBetween val="between"/>
      </c:valAx>
      <c:serAx>
        <c:axId val="3812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5857766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5618512267383327E-2"/>
          <c:w val="0.83728864162944328"/>
          <c:h val="0.54043796043433856"/>
        </c:manualLayout>
      </c:layout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2243.9</c:v>
                </c:pt>
                <c:pt idx="1">
                  <c:v>2369.6</c:v>
                </c:pt>
                <c:pt idx="2">
                  <c:v>2506.6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113.5</c:v>
                </c:pt>
                <c:pt idx="1">
                  <c:v>118.2</c:v>
                </c:pt>
                <c:pt idx="2">
                  <c:v>123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поступленя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3802.2</c:v>
                </c:pt>
                <c:pt idx="1">
                  <c:v>1703.9</c:v>
                </c:pt>
                <c:pt idx="2">
                  <c:v>1466.5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309632"/>
        <c:axId val="118311168"/>
      </c:barChart>
      <c:catAx>
        <c:axId val="11830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8311168"/>
        <c:crosses val="autoZero"/>
        <c:auto val="1"/>
        <c:lblAlgn val="ctr"/>
        <c:lblOffset val="100"/>
        <c:noMultiLvlLbl val="0"/>
      </c:catAx>
      <c:valAx>
        <c:axId val="118311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30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70103042675215E-2"/>
          <c:y val="0.11103139837720953"/>
          <c:w val="0.51612520657140082"/>
          <c:h val="0.7651127313143416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бюджет  на 2023г.</c:v>
                </c:pt>
                <c:pt idx="1">
                  <c:v>Проект на 2024г.</c:v>
                </c:pt>
                <c:pt idx="2">
                  <c:v>Проект на 2025г.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291.89999999999998</c:v>
                </c:pt>
                <c:pt idx="1">
                  <c:v>304.89999999999998</c:v>
                </c:pt>
                <c:pt idx="2">
                  <c:v>315.5</c:v>
                </c:pt>
              </c:numCache>
            </c:numRef>
          </c:val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бюджет  на 2023г.</c:v>
                </c:pt>
                <c:pt idx="1">
                  <c:v>Проект на 2024г.</c:v>
                </c:pt>
                <c:pt idx="2">
                  <c:v>Проект на 2025г. 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бюджет  на 2023г.</c:v>
                </c:pt>
                <c:pt idx="1">
                  <c:v>Проект на 2024г.</c:v>
                </c:pt>
                <c:pt idx="2">
                  <c:v>Проект на 2025г. 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87.9</c:v>
                </c:pt>
                <c:pt idx="1">
                  <c:v>87.9</c:v>
                </c:pt>
                <c:pt idx="2">
                  <c:v>87.9</c:v>
                </c:pt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Условно утверждаемые расходы бюджета муниципального образования Новожиловское сельское поселение Белогорского района Республики Крым
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бюджет  на 2023г.</c:v>
                </c:pt>
                <c:pt idx="1">
                  <c:v>Проект на 2024г.</c:v>
                </c:pt>
                <c:pt idx="2">
                  <c:v>Проект на 2025г. 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98</c:v>
                </c:pt>
                <c:pt idx="2">
                  <c:v>190.9</c:v>
                </c:pt>
              </c:numCache>
            </c:numRef>
          </c:val>
        </c:ser>
        <c:ser>
          <c:idx val="5"/>
          <c:order val="4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бюджет  на 2023г.</c:v>
                </c:pt>
                <c:pt idx="1">
                  <c:v>Проект на 2024г.</c:v>
                </c:pt>
                <c:pt idx="2">
                  <c:v>Проект на 2025г. 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бюджет  на 2023г.</c:v>
                </c:pt>
                <c:pt idx="1">
                  <c:v>Проект на 2024г.</c:v>
                </c:pt>
                <c:pt idx="2">
                  <c:v>Проект на 2025г. 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20467456"/>
        <c:axId val="120468992"/>
      </c:barChart>
      <c:catAx>
        <c:axId val="1204674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0468992"/>
        <c:crosses val="autoZero"/>
        <c:auto val="1"/>
        <c:lblAlgn val="ctr"/>
        <c:lblOffset val="100"/>
        <c:noMultiLvlLbl val="0"/>
      </c:catAx>
      <c:valAx>
        <c:axId val="120468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0467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553980752405949"/>
          <c:y val="1.230715838830683E-2"/>
          <c:w val="0.3353426655001458"/>
          <c:h val="0.5551046946932752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38120562241301E-2"/>
          <c:y val="0.17962273632165862"/>
          <c:w val="0.51816735215473941"/>
          <c:h val="0.660797903115687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61.2</c:v>
                </c:pt>
                <c:pt idx="1">
                  <c:v>4.8</c:v>
                </c:pt>
                <c:pt idx="2">
                  <c:v>19.899999999999999</c:v>
                </c:pt>
                <c:pt idx="3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%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Культура и кинематография</c:v>
                </c:pt>
                <c:pt idx="3">
                  <c:v>Условно утвержденные расходы</c:v>
                </c:pt>
                <c:pt idx="4">
                  <c:v>Жилищно-Коммунальное хозяйство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</c:v>
                </c:pt>
                <c:pt idx="1">
                  <c:v>4.7</c:v>
                </c:pt>
                <c:pt idx="2">
                  <c:v>1.2</c:v>
                </c:pt>
                <c:pt idx="3">
                  <c:v>2.1</c:v>
                </c:pt>
                <c:pt idx="4">
                  <c:v>19.100000000000001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61275058606672"/>
          <c:y val="3.4849725719751277E-2"/>
          <c:w val="0.33396069796067324"/>
          <c:h val="0.96515027428024869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Культура и кинематография</c:v>
                </c:pt>
                <c:pt idx="3">
                  <c:v>Условно утвержденные расходы</c:v>
                </c:pt>
                <c:pt idx="4">
                  <c:v>Жилищно-коммунальное хозяйство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64.400000000000006</c:v>
                </c:pt>
                <c:pt idx="1">
                  <c:v>5.3</c:v>
                </c:pt>
                <c:pt idx="2">
                  <c:v>1.3</c:v>
                </c:pt>
                <c:pt idx="3">
                  <c:v>4</c:v>
                </c:pt>
                <c:pt idx="4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438101807458296"/>
          <c:y val="0"/>
          <c:w val="0.4683066960813877"/>
          <c:h val="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расходов на </a:t>
            </a: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462962962962962E-2"/>
          <c:y val="0.12918907725880185"/>
          <c:w val="0.89506172839506171"/>
          <c:h val="0.781648817835734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на 2019 год</c:v>
                </c:pt>
              </c:strCache>
            </c:strRef>
          </c:tx>
          <c:explosion val="41"/>
          <c:dLbls>
            <c:dLbl>
              <c:idx val="0"/>
              <c:layout>
                <c:manualLayout>
                  <c:x val="0.12559366365877078"/>
                  <c:y val="-5.0391226371672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354067801990255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53191657162270378"/>
                  <c:y val="0.1396256897381772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177349145875439"/>
                  <c:y val="0.710726255283804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  <c:pt idx="4">
                  <c:v>Национальная экономика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3101.5</c:v>
                </c:pt>
                <c:pt idx="1">
                  <c:v>241.7</c:v>
                </c:pt>
                <c:pt idx="2">
                  <c:v>1010.6</c:v>
                </c:pt>
                <c:pt idx="3">
                  <c:v>1.3</c:v>
                </c:pt>
                <c:pt idx="4" formatCode="General">
                  <c:v>12.8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3681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проекту бюджета </a:t>
            </a:r>
            <a:r>
              <a:rPr lang="ru-RU" err="1" smtClean="0"/>
              <a:t>Новожиловского</a:t>
            </a:r>
            <a:r>
              <a:rPr lang="ru-RU" smtClean="0"/>
              <a:t> </a:t>
            </a:r>
            <a:endParaRPr lang="ru-RU" smtClean="0"/>
          </a:p>
          <a:p>
            <a:r>
              <a:rPr lang="ru-RU" smtClean="0"/>
              <a:t>сельского </a:t>
            </a:r>
            <a:r>
              <a:rPr lang="ru-RU" dirty="0" smtClean="0"/>
              <a:t>поселения</a:t>
            </a:r>
          </a:p>
          <a:p>
            <a:r>
              <a:rPr lang="ru-RU" dirty="0" smtClean="0"/>
              <a:t>Белогорского района Республики Крым на 2023 год и на плановый период 2024 – 2025 годов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780928"/>
            <a:ext cx="5616624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112474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МУНИЦИПАЛЬНОЕ ОБРАЗОВАНИЕ НОВОЖИЛОВСКОЕ СЕЛЬСКОЕ ПОСЕЛЕНИЕ  БЕЛОГОРСКОГО РАЙОНА РЕСПУБЛИКИ КРЫМ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b="1" dirty="0"/>
              <a:t>Основное требование к бюджетной политике -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  <a:endParaRPr lang="ru-RU" b="1" dirty="0" smtClean="0"/>
          </a:p>
          <a:p>
            <a:pPr marL="137160" indent="0">
              <a:buNone/>
            </a:pPr>
            <a:endParaRPr lang="ru-RU" dirty="0"/>
          </a:p>
          <a:p>
            <a:pPr marL="137160" indent="0" algn="ctr">
              <a:buNone/>
            </a:pPr>
            <a:r>
              <a:rPr lang="ru-RU" b="1" i="1" u="sng" dirty="0"/>
              <a:t>Основные направления бюджетной политики </a:t>
            </a:r>
            <a:r>
              <a:rPr lang="ru-RU" b="1" i="1" u="sng" dirty="0" smtClean="0"/>
              <a:t>на</a:t>
            </a:r>
            <a:r>
              <a:rPr lang="ru-RU" b="1" dirty="0" smtClean="0"/>
              <a:t> 2023 </a:t>
            </a:r>
            <a:r>
              <a:rPr lang="ru-RU" b="1" dirty="0"/>
              <a:t>год и на плановый период </a:t>
            </a:r>
            <a:r>
              <a:rPr lang="ru-RU" b="1" dirty="0" smtClean="0"/>
              <a:t>2024-2025 </a:t>
            </a:r>
            <a:r>
              <a:rPr lang="ru-RU" b="1" dirty="0"/>
              <a:t>годов </a:t>
            </a:r>
            <a:r>
              <a:rPr lang="ru-RU" b="1" i="1" u="sng" dirty="0" smtClean="0"/>
              <a:t>:</a:t>
            </a:r>
            <a:endParaRPr lang="ru-RU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исполнение </a:t>
            </a:r>
            <a:r>
              <a:rPr lang="ru-RU" dirty="0"/>
              <a:t>всех действующих обязательств;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оптимизация </a:t>
            </a:r>
            <a:r>
              <a:rPr lang="ru-RU" dirty="0"/>
              <a:t>и повышение эффективности расходов;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обеспечение </a:t>
            </a:r>
            <a:r>
              <a:rPr lang="ru-RU" dirty="0"/>
              <a:t>"увязки" бюджетных расходов с конкретными результатами в соответствии с полномочиями муниципального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сбалансированность </a:t>
            </a:r>
            <a:r>
              <a:rPr lang="ru-RU" dirty="0"/>
              <a:t>муниципального бюджета;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обеспечение </a:t>
            </a:r>
            <a:r>
              <a:rPr lang="ru-RU" dirty="0"/>
              <a:t>прозрачности и доступности бюджетной политики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000" dirty="0">
                <a:effectLst/>
              </a:rPr>
              <a:t>ОСНОВНЫЕ НАПРАВЛЕНИЯ БЮДЖЕТНОЙ ПОЛИТИКИ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 на </a:t>
            </a:r>
            <a:r>
              <a:rPr lang="ru-RU" sz="2000" dirty="0" smtClean="0">
                <a:effectLst/>
              </a:rPr>
              <a:t>2023 год и на плановый период 2024-2025 годов.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7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24643"/>
              </p:ext>
            </p:extLst>
          </p:nvPr>
        </p:nvGraphicFramePr>
        <p:xfrm>
          <a:off x="179512" y="3068960"/>
          <a:ext cx="8712968" cy="2287756"/>
        </p:xfrm>
        <a:graphic>
          <a:graphicData uri="http://schemas.openxmlformats.org/drawingml/2006/table">
            <a:tbl>
              <a:tblPr firstRow="1" firstCol="1" bandRow="1">
                <a:tableStyleId>{8FD4443E-F989-4FC4-A0C8-D5A2AF1F390B}</a:tableStyleId>
              </a:tblPr>
              <a:tblGrid>
                <a:gridCol w="3577844"/>
                <a:gridCol w="1575442"/>
                <a:gridCol w="1779841"/>
                <a:gridCol w="1779841"/>
              </a:tblGrid>
              <a:tr h="391289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+mn-cs"/>
                        </a:rPr>
                        <a:t>Показатели</a:t>
                      </a:r>
                      <a:endParaRPr lang="ru-RU" sz="1400" dirty="0"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51999" marR="5199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2024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2025 год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6042" marR="46042" marT="0" marB="0" anchor="ctr"/>
                </a:tc>
              </a:tr>
              <a:tr h="659292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Unicode MS"/>
                          <a:cs typeface="Times New Roman"/>
                        </a:rPr>
                        <a:t>Доходы бюджета</a:t>
                      </a:r>
                      <a:endParaRPr lang="ru-RU" sz="1400" dirty="0"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51999" marR="5199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6 179 895,00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042" marR="4604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4 224</a:t>
                      </a:r>
                      <a:r>
                        <a:rPr lang="ru-RU" sz="14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636,00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42" marR="4604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4 134 676,00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42" marR="46042" marT="0" marB="0" anchor="ctr"/>
                </a:tc>
              </a:tr>
              <a:tr h="53359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Unicode MS"/>
                          <a:cs typeface="Times New Roman"/>
                        </a:rPr>
                        <a:t>Расходы бюджета</a:t>
                      </a:r>
                      <a:endParaRPr lang="ru-RU" sz="1400" dirty="0"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51999" marR="5199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6 179 895,00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42" marR="4604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4 224</a:t>
                      </a:r>
                      <a:r>
                        <a:rPr lang="ru-RU" sz="14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636,00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42" marR="4604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4 134 676,00</a:t>
                      </a:r>
                      <a:endParaRPr lang="ru-RU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042" marR="46042" marT="0" marB="0" anchor="ctr"/>
                </a:tc>
              </a:tr>
              <a:tr h="5335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Дефицит –</a:t>
                      </a:r>
                    </a:p>
                    <a:p>
                      <a:pPr algn="ctr"/>
                      <a:r>
                        <a:rPr lang="ru-RU" sz="1400" dirty="0" smtClean="0"/>
                        <a:t>Профицит +</a:t>
                      </a:r>
                    </a:p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 Unicode MS"/>
                        <a:cs typeface="Times New Roman"/>
                      </a:endParaRPr>
                    </a:p>
                  </a:txBody>
                  <a:tcPr marL="51999" marR="5199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42" marR="46042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42" marR="46042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042" marR="46042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ru-RU" sz="1800" dirty="0"/>
              <a:t>Прогноз основных характеристик бюджета </a:t>
            </a:r>
            <a:br>
              <a:rPr lang="ru-RU" sz="1800" dirty="0"/>
            </a:br>
            <a:r>
              <a:rPr lang="ru-RU" sz="1800" dirty="0"/>
              <a:t>Новожиловского сельского поселения Белогорского района на </a:t>
            </a:r>
            <a:r>
              <a:rPr lang="ru-RU" sz="1800" dirty="0" smtClean="0"/>
              <a:t>2023 </a:t>
            </a:r>
            <a:r>
              <a:rPr lang="ru-RU" sz="1800" dirty="0"/>
              <a:t>год и на плановый период </a:t>
            </a:r>
            <a:r>
              <a:rPr lang="ru-RU" sz="1800" dirty="0" smtClean="0"/>
              <a:t>2024-2025 </a:t>
            </a:r>
            <a:r>
              <a:rPr lang="ru-RU" sz="1800" dirty="0"/>
              <a:t>годов.</a:t>
            </a:r>
          </a:p>
        </p:txBody>
      </p:sp>
    </p:spTree>
    <p:extLst>
      <p:ext uri="{BB962C8B-B14F-4D97-AF65-F5344CB8AC3E}">
        <p14:creationId xmlns:p14="http://schemas.microsoft.com/office/powerpoint/2010/main" val="3761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Доходы бюджета Новожиловского сельского поселения Белогорского района Республики Крым в </a:t>
            </a:r>
            <a:r>
              <a:rPr lang="ru-RU" sz="2400" dirty="0" smtClean="0"/>
              <a:t>2023 </a:t>
            </a:r>
            <a:r>
              <a:rPr lang="ru-RU" sz="2400" dirty="0"/>
              <a:t>году и плановом периоде </a:t>
            </a:r>
            <a:r>
              <a:rPr lang="ru-RU" sz="2400" dirty="0" smtClean="0"/>
              <a:t>2024- 2025 </a:t>
            </a:r>
            <a:r>
              <a:rPr lang="ru-RU" sz="2400" dirty="0"/>
              <a:t>гг., тыс.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9200773"/>
              </p:ext>
            </p:extLst>
          </p:nvPr>
        </p:nvGraphicFramePr>
        <p:xfrm>
          <a:off x="467544" y="1556792"/>
          <a:ext cx="7416826" cy="157734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224983"/>
                <a:gridCol w="1225293"/>
                <a:gridCol w="1483275"/>
                <a:gridCol w="1483275"/>
              </a:tblGrid>
              <a:tr h="2880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2024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2025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</a:tr>
              <a:tr h="3076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Налоговые и неналоговые доходы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</a:t>
                      </a:r>
                      <a:r>
                        <a:rPr lang="ru-RU" sz="1400" baseline="0" dirty="0" smtClean="0">
                          <a:latin typeface="+mj-lt"/>
                        </a:rPr>
                        <a:t> 377,7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521,7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668,2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</a:tr>
              <a:tr h="3076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Безвозмездные поступления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3 802,2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1 703,9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1 466,5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</a:tr>
              <a:tr h="3076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Доходы всего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6 179,9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4 224,6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</a:t>
                      </a:r>
                      <a:r>
                        <a:rPr lang="ru-RU" sz="1400" baseline="0" dirty="0" smtClean="0">
                          <a:latin typeface="+mj-lt"/>
                        </a:rPr>
                        <a:t> 134,7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 marL="33461" marR="33461" marT="0" marB="0" anchor="ctr"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98140015"/>
              </p:ext>
            </p:extLst>
          </p:nvPr>
        </p:nvGraphicFramePr>
        <p:xfrm>
          <a:off x="1619672" y="3501008"/>
          <a:ext cx="5770984" cy="2625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0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61009"/>
              </p:ext>
            </p:extLst>
          </p:nvPr>
        </p:nvGraphicFramePr>
        <p:xfrm>
          <a:off x="323528" y="2708920"/>
          <a:ext cx="8229599" cy="301923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5112568"/>
                <a:gridCol w="1080120"/>
                <a:gridCol w="936104"/>
                <a:gridCol w="1100807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2024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</a:t>
                      </a:r>
                      <a:r>
                        <a:rPr lang="ru-RU" sz="1600" baseline="0" dirty="0" smtClean="0">
                          <a:effectLst/>
                        </a:rPr>
                        <a:t> год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</a:tr>
              <a:tr h="50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Налоговые и неналоговые </a:t>
                      </a:r>
                      <a:r>
                        <a:rPr lang="ru-RU" sz="1400" dirty="0" smtClean="0">
                          <a:effectLst/>
                        </a:rPr>
                        <a:t>доходы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1 671,4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1 781,5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1 899,2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</a:tr>
              <a:tr h="785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Неналоговые доходы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706,3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740,2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769,0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</a:tr>
              <a:tr h="719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Безвозмездные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поступления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3 802,2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1 703,9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29" marR="5812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1 466,5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29" marR="58129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ДОХОДЫ БЮДЖЕТА НОВОЖИЛОВСКОГО СЕЛЬСКОГО ПОСЕЛЕНИЯ БЕЛОГОРСКОГО РАЙОНА РЕСПУБЛИКИ КРЫМ НА </a:t>
            </a:r>
            <a:r>
              <a:rPr lang="ru-RU" sz="2000" dirty="0" smtClean="0"/>
              <a:t>2023 </a:t>
            </a:r>
            <a:r>
              <a:rPr lang="ru-RU" sz="2000" dirty="0"/>
              <a:t>ГОД и на </a:t>
            </a:r>
            <a:r>
              <a:rPr lang="ru-RU" sz="2400" dirty="0"/>
              <a:t>плановый период </a:t>
            </a:r>
            <a:r>
              <a:rPr lang="ru-RU" sz="2400" dirty="0" smtClean="0"/>
              <a:t>2024-2025 </a:t>
            </a:r>
            <a:r>
              <a:rPr lang="ru-RU" sz="2400" dirty="0"/>
              <a:t>года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2901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872671"/>
              </p:ext>
            </p:extLst>
          </p:nvPr>
        </p:nvGraphicFramePr>
        <p:xfrm>
          <a:off x="1403648" y="2636912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СТРУКТУРА  ДОХОДНОЙ ЧАСТИ БЮДЖЕТА НОВОЖИЛОВСКОГО СЕЛЬСКОГО ПОСЕЛЕНИЯ БЕЛОГОРСКОГО РАЙОНА РЕСПУБЛИКИ КРЫМ НА </a:t>
            </a:r>
            <a:r>
              <a:rPr lang="ru-RU" sz="2400" dirty="0" smtClean="0"/>
              <a:t>2023 </a:t>
            </a:r>
            <a:r>
              <a:rPr lang="ru-RU" sz="2000" dirty="0"/>
              <a:t>ГОД</a:t>
            </a:r>
            <a:r>
              <a:rPr lang="ru-RU" sz="2400" dirty="0"/>
              <a:t> и на плановый период </a:t>
            </a:r>
            <a:r>
              <a:rPr lang="ru-RU" sz="2400" dirty="0" smtClean="0"/>
              <a:t>2024  </a:t>
            </a:r>
            <a:r>
              <a:rPr lang="ru-RU" sz="2400" dirty="0"/>
              <a:t>и </a:t>
            </a:r>
            <a:r>
              <a:rPr lang="ru-RU" sz="2400" dirty="0" smtClean="0"/>
              <a:t>2025 </a:t>
            </a:r>
            <a:r>
              <a:rPr lang="ru-RU" sz="2400" dirty="0" err="1"/>
              <a:t>гг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10056114"/>
              </p:ext>
            </p:extLst>
          </p:nvPr>
        </p:nvGraphicFramePr>
        <p:xfrm>
          <a:off x="467544" y="2276872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72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13644"/>
              </p:ext>
            </p:extLst>
          </p:nvPr>
        </p:nvGraphicFramePr>
        <p:xfrm>
          <a:off x="827584" y="2204865"/>
          <a:ext cx="7272807" cy="403244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454346"/>
                <a:gridCol w="1718569"/>
                <a:gridCol w="1549946"/>
                <a:gridCol w="1549946"/>
              </a:tblGrid>
              <a:tr h="6524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dirty="0">
                          <a:effectLst/>
                        </a:rPr>
                        <a:t>бюджет  на </a:t>
                      </a:r>
                      <a:r>
                        <a:rPr lang="ru-RU" sz="1100" dirty="0" smtClean="0">
                          <a:effectLst/>
                        </a:rPr>
                        <a:t>2023 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dirty="0">
                          <a:effectLst/>
                        </a:rPr>
                        <a:t>Проект на </a:t>
                      </a:r>
                      <a:r>
                        <a:rPr lang="ru-RU" sz="1100" dirty="0" smtClean="0">
                          <a:effectLst/>
                        </a:rPr>
                        <a:t>2024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 на</a:t>
                      </a:r>
                      <a:r>
                        <a:rPr lang="ru-RU" sz="1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2025 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7" marR="35427" marT="0" marB="0" anchor="ctr"/>
                </a:tc>
              </a:tr>
              <a:tr h="4855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3 123,0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515,0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3 514,5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</a:tr>
              <a:tr h="4855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291,9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304,9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315,5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</a:tr>
              <a:tr h="4855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lang="ru-RU" sz="11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1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</a:t>
                      </a: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2 677,1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218,9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</a:tr>
              <a:tr h="488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</a:tr>
              <a:tr h="11503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Условно утверждаемые</a:t>
                      </a:r>
                      <a:r>
                        <a:rPr lang="ru-RU" sz="11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расходы бюджета муниципального образования </a:t>
                      </a:r>
                      <a:r>
                        <a:rPr lang="ru-RU" sz="1100" b="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Новожиловское</a:t>
                      </a:r>
                      <a:r>
                        <a:rPr lang="ru-RU" sz="11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сельское поселение Белогорского района Республики Крым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190,9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</a:tr>
              <a:tr h="2846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6 179,9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4 224,6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4 134,7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427" marR="35427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РАСХОДЫ НОВОЖИЛОВСКОГО СЕЛЬСКОГО ПОСЕЛЕНИЯ БЕЛОГОРСКОГО РАЙОНА</a:t>
            </a:r>
            <a:br>
              <a:rPr lang="ru-RU" sz="2400" dirty="0"/>
            </a:br>
            <a:r>
              <a:rPr lang="ru-RU" sz="2400" dirty="0"/>
              <a:t>РЕСПУБЛИКИ КРЫМ ПО РАЗДЕЛАМ </a:t>
            </a:r>
            <a:r>
              <a:rPr lang="ru-RU" sz="2800" dirty="0"/>
              <a:t>на </a:t>
            </a:r>
            <a:r>
              <a:rPr lang="ru-RU" sz="2800" dirty="0" smtClean="0"/>
              <a:t>2023 </a:t>
            </a:r>
            <a:r>
              <a:rPr lang="ru-RU" sz="2800" dirty="0"/>
              <a:t>год и на плановый период </a:t>
            </a:r>
            <a:r>
              <a:rPr lang="ru-RU" sz="2800" dirty="0" smtClean="0"/>
              <a:t>2024-2025 </a:t>
            </a:r>
            <a:r>
              <a:rPr lang="ru-RU" sz="2800" dirty="0"/>
              <a:t>годов.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44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212941"/>
              </p:ext>
            </p:extLst>
          </p:nvPr>
        </p:nvGraphicFramePr>
        <p:xfrm>
          <a:off x="539552" y="404664"/>
          <a:ext cx="8229600" cy="5832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599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7854"/>
              </p:ext>
            </p:extLst>
          </p:nvPr>
        </p:nvGraphicFramePr>
        <p:xfrm>
          <a:off x="395536" y="2348880"/>
          <a:ext cx="7920880" cy="319323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147671"/>
                <a:gridCol w="1302123"/>
                <a:gridCol w="1235543"/>
                <a:gridCol w="1235543"/>
              </a:tblGrid>
              <a:tr h="7965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100" dirty="0">
                          <a:effectLst/>
                        </a:rPr>
                        <a:t>Раздел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>
                          <a:effectLst/>
                        </a:rPr>
                        <a:t>бюджет на </a:t>
                      </a: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год,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>
                          <a:effectLst/>
                        </a:rPr>
                        <a:t>Проект на </a:t>
                      </a: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010025" algn="l"/>
                        </a:tabLst>
                        <a:defRPr/>
                      </a:pPr>
                      <a:r>
                        <a:rPr lang="ru-RU" sz="1200" dirty="0" smtClean="0">
                          <a:effectLst/>
                        </a:rPr>
                        <a:t>Проект на 2025 год, %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</a:tr>
              <a:tr h="3862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</a:tr>
              <a:tr h="396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</a:tr>
              <a:tr h="396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+mj-lt"/>
                        </a:rPr>
                        <a:t>Жилищно-Коммунальное </a:t>
                      </a:r>
                      <a:r>
                        <a:rPr lang="ru-RU" sz="1200" dirty="0">
                          <a:effectLst/>
                          <a:latin typeface="+mj-lt"/>
                        </a:rPr>
                        <a:t>хозяйство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19,9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</a:tr>
              <a:tr h="396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Культура и кинематография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</a:tr>
              <a:tr h="396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Условно утверждаемые</a:t>
                      </a:r>
                      <a:r>
                        <a:rPr lang="ru-RU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расходы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</a:tr>
              <a:tr h="396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ИТОГО РАСХОДОВ</a:t>
                      </a:r>
                      <a:endParaRPr lang="ru-RU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01002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2" marR="45432" marT="0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r>
              <a:rPr lang="ru-RU" sz="2000" dirty="0"/>
              <a:t>РАСХОДЫ НОВОЖИЛОВСКОГО СЕЛЬСКОГО ПОСЕЛЕНИЯ БЕЛОГОРСКОГО РАЙОНА</a:t>
            </a:r>
            <a:br>
              <a:rPr lang="ru-RU" sz="2000" dirty="0"/>
            </a:br>
            <a:r>
              <a:rPr lang="ru-RU" sz="2000" dirty="0"/>
              <a:t>РЕСПУБЛИКИ КРЫМ ПО РАЗДЕЛАМ </a:t>
            </a:r>
            <a:r>
              <a:rPr lang="ru-RU" sz="2400" dirty="0"/>
              <a:t>на </a:t>
            </a:r>
            <a:r>
              <a:rPr lang="ru-RU" sz="2400" dirty="0" smtClean="0"/>
              <a:t>2023 </a:t>
            </a:r>
            <a:r>
              <a:rPr lang="ru-RU" sz="2400" dirty="0"/>
              <a:t>год и на плановый период </a:t>
            </a:r>
            <a:r>
              <a:rPr lang="ru-RU" sz="2400" dirty="0" smtClean="0"/>
              <a:t>2024-2025 </a:t>
            </a:r>
            <a:r>
              <a:rPr lang="ru-RU" sz="2400" dirty="0"/>
              <a:t>годов.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49972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332656"/>
            <a:ext cx="3240360" cy="720080"/>
          </a:xfrm>
        </p:spPr>
        <p:txBody>
          <a:bodyPr/>
          <a:lstStyle/>
          <a:p>
            <a:r>
              <a:rPr lang="ru-RU" dirty="0"/>
              <a:t>бюджет на </a:t>
            </a:r>
            <a:r>
              <a:rPr lang="ru-RU" dirty="0" smtClean="0"/>
              <a:t>2023 </a:t>
            </a:r>
            <a:r>
              <a:rPr lang="ru-RU" dirty="0"/>
              <a:t>год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6466804"/>
              </p:ext>
            </p:extLst>
          </p:nvPr>
        </p:nvGraphicFramePr>
        <p:xfrm>
          <a:off x="179512" y="908720"/>
          <a:ext cx="42484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404663"/>
            <a:ext cx="4041775" cy="43204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Проект на </a:t>
            </a:r>
            <a:r>
              <a:rPr lang="ru-RU" dirty="0" smtClean="0"/>
              <a:t>2024год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77934852"/>
              </p:ext>
            </p:extLst>
          </p:nvPr>
        </p:nvGraphicFramePr>
        <p:xfrm>
          <a:off x="4499992" y="908720"/>
          <a:ext cx="404177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04937360"/>
              </p:ext>
            </p:extLst>
          </p:nvPr>
        </p:nvGraphicFramePr>
        <p:xfrm>
          <a:off x="539552" y="4005064"/>
          <a:ext cx="74168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11960" y="35730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Проект на 2025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798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78058"/>
              </p:ext>
            </p:extLst>
          </p:nvPr>
        </p:nvGraphicFramePr>
        <p:xfrm>
          <a:off x="1259632" y="3212976"/>
          <a:ext cx="69231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78216" cy="230425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Структура расходов бюджета в </a:t>
            </a:r>
            <a:r>
              <a:rPr lang="ru-RU" dirty="0" smtClean="0">
                <a:effectLst/>
              </a:rPr>
              <a:t>2023 </a:t>
            </a:r>
            <a:r>
              <a:rPr lang="ru-RU" dirty="0">
                <a:effectLst/>
              </a:rPr>
              <a:t>году, тыс. руб.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11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rmAutofit/>
          </a:bodyPr>
          <a:lstStyle/>
          <a:p>
            <a:r>
              <a:rPr lang="ru-RU" sz="2700" dirty="0"/>
              <a:t>Уважаемые жители </a:t>
            </a:r>
            <a:r>
              <a:rPr lang="ru-RU" sz="2700" dirty="0" err="1"/>
              <a:t>Новожиловского</a:t>
            </a:r>
            <a:r>
              <a:rPr lang="ru-RU" sz="2700" dirty="0"/>
              <a:t> сельского поселения Белогорского района Республики Крым!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536504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                Начиная </a:t>
            </a:r>
            <a:r>
              <a:rPr lang="ru-RU" sz="6400" dirty="0">
                <a:solidFill>
                  <a:schemeClr val="tx1"/>
                </a:solidFill>
              </a:rPr>
              <a:t>с 2016 года, администрация </a:t>
            </a:r>
            <a:r>
              <a:rPr lang="ru-RU" sz="6400" dirty="0" err="1">
                <a:solidFill>
                  <a:schemeClr val="tx1"/>
                </a:solidFill>
              </a:rPr>
              <a:t>Новожиловского</a:t>
            </a:r>
            <a:r>
              <a:rPr lang="ru-RU" sz="6400" dirty="0">
                <a:solidFill>
                  <a:schemeClr val="tx1"/>
                </a:solidFill>
              </a:rPr>
              <a:t> сельского поселения Белогорского района Республики Крым будет составлять на регулярной основе отдельный аналитический документ «Бюджет для граждан», который должен содержать основные положения решений о бюджете и отчета о его исполнении в доступной и понятной форме.</a:t>
            </a:r>
          </a:p>
          <a:p>
            <a:pPr marL="13716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	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прозрачно, эффективно и результативно. Конкретные результаты бюджетной деятельности важны как для общества в целом, так и для каждой семьи, для каждого человека.</a:t>
            </a:r>
          </a:p>
          <a:p>
            <a:pPr marL="137160" indent="0">
              <a:buNone/>
            </a:pPr>
            <a:r>
              <a:rPr lang="ru-RU" sz="6400" dirty="0">
                <a:solidFill>
                  <a:schemeClr val="tx1"/>
                </a:solidFill>
              </a:rPr>
              <a:t>	Надеемся, что представление бюджета и бюджетного процесса сельского поселения в понятной для жителей форме повысит уровень общественного участия граждан в жизни Новожиловского сельского поселения Белогорского района Мы представляем вам «Бюджет для граждан», который познакомит вас с основными положениями проекта бюджета Новожиловского сельского поселения Белогорского района Республики Крым на </a:t>
            </a:r>
            <a:r>
              <a:rPr lang="ru-RU" sz="6400" dirty="0" smtClean="0">
                <a:solidFill>
                  <a:schemeClr val="tx1"/>
                </a:solidFill>
              </a:rPr>
              <a:t>2023 </a:t>
            </a:r>
            <a:r>
              <a:rPr lang="ru-RU" sz="6400" dirty="0">
                <a:solidFill>
                  <a:schemeClr val="tx1"/>
                </a:solidFill>
              </a:rPr>
              <a:t>год и на плановый период </a:t>
            </a:r>
            <a:r>
              <a:rPr lang="ru-RU" sz="6400" dirty="0" smtClean="0">
                <a:solidFill>
                  <a:schemeClr val="tx1"/>
                </a:solidFill>
              </a:rPr>
              <a:t>2024-2025 </a:t>
            </a:r>
            <a:r>
              <a:rPr lang="ru-RU" sz="6400" dirty="0">
                <a:solidFill>
                  <a:schemeClr val="tx1"/>
                </a:solidFill>
              </a:rPr>
              <a:t>годов</a:t>
            </a:r>
            <a:r>
              <a:rPr lang="ru-RU" sz="6400" dirty="0" smtClean="0">
                <a:solidFill>
                  <a:schemeClr val="tx1"/>
                </a:solidFill>
              </a:rPr>
              <a:t>.</a:t>
            </a:r>
          </a:p>
          <a:p>
            <a:pPr marL="137160" indent="0">
              <a:buNone/>
            </a:pPr>
            <a:endParaRPr lang="ru-RU" i="1" dirty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ru-RU" i="1" dirty="0">
              <a:solidFill>
                <a:schemeClr val="tx1"/>
              </a:solidFill>
            </a:endParaRPr>
          </a:p>
          <a:p>
            <a:pPr marL="137160" indent="0" algn="ctr">
              <a:buNone/>
            </a:pPr>
            <a:r>
              <a:rPr lang="ru-RU" i="1" dirty="0">
                <a:solidFill>
                  <a:schemeClr val="tx1"/>
                </a:solidFill>
              </a:rPr>
              <a:t>			</a:t>
            </a:r>
            <a:r>
              <a:rPr lang="ru-RU" sz="4800" b="1" i="1" dirty="0" smtClean="0">
                <a:solidFill>
                  <a:schemeClr val="tx1"/>
                </a:solidFill>
              </a:rPr>
              <a:t>Председатель </a:t>
            </a:r>
            <a:r>
              <a:rPr lang="ru-RU" sz="4800" b="1" i="1" dirty="0" err="1">
                <a:solidFill>
                  <a:schemeClr val="tx1"/>
                </a:solidFill>
              </a:rPr>
              <a:t>Новожиловского</a:t>
            </a:r>
            <a:r>
              <a:rPr lang="ru-RU" sz="4800" b="1" i="1" dirty="0">
                <a:solidFill>
                  <a:schemeClr val="tx1"/>
                </a:solidFill>
              </a:rPr>
              <a:t> сельского совета-</a:t>
            </a:r>
          </a:p>
          <a:p>
            <a:pPr marL="137160" indent="0" algn="ctr">
              <a:buNone/>
            </a:pPr>
            <a:r>
              <a:rPr lang="ru-RU" sz="4800" b="1" i="1" dirty="0">
                <a:solidFill>
                  <a:schemeClr val="tx1"/>
                </a:solidFill>
              </a:rPr>
              <a:t>			глава администрации </a:t>
            </a:r>
            <a:r>
              <a:rPr lang="ru-RU" sz="4800" b="1" i="1" dirty="0" err="1">
                <a:solidFill>
                  <a:schemeClr val="tx1"/>
                </a:solidFill>
              </a:rPr>
              <a:t>Новожиловского</a:t>
            </a:r>
            <a:r>
              <a:rPr lang="ru-RU" sz="4800" b="1" i="1" dirty="0">
                <a:solidFill>
                  <a:schemeClr val="tx1"/>
                </a:solidFill>
              </a:rPr>
              <a:t> </a:t>
            </a:r>
            <a:r>
              <a:rPr lang="ru-RU" sz="3000" b="1" i="1" dirty="0">
                <a:solidFill>
                  <a:schemeClr val="tx1"/>
                </a:solidFill>
              </a:rPr>
              <a:t>сельского </a:t>
            </a:r>
            <a:r>
              <a:rPr lang="ru-RU" sz="2000" b="1" i="1" dirty="0">
                <a:solidFill>
                  <a:schemeClr val="tx1"/>
                </a:solidFill>
              </a:rPr>
              <a:t>поселения  </a:t>
            </a:r>
          </a:p>
          <a:p>
            <a:pPr marL="137160" indent="0">
              <a:buNone/>
            </a:pPr>
            <a:r>
              <a:rPr lang="ru-RU" sz="2000" b="1" i="1" dirty="0">
                <a:solidFill>
                  <a:schemeClr val="tx1"/>
                </a:solidFill>
              </a:rPr>
              <a:t>						</a:t>
            </a:r>
            <a:r>
              <a:rPr lang="ru-RU" sz="2000" b="1" i="1" dirty="0" err="1">
                <a:solidFill>
                  <a:schemeClr val="tx1"/>
                </a:solidFill>
              </a:rPr>
              <a:t>Т.Э.Меджитов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42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596234"/>
              </p:ext>
            </p:extLst>
          </p:nvPr>
        </p:nvGraphicFramePr>
        <p:xfrm>
          <a:off x="467544" y="2881696"/>
          <a:ext cx="8219255" cy="32299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29155"/>
                <a:gridCol w="1244384"/>
                <a:gridCol w="1222858"/>
                <a:gridCol w="1222858"/>
              </a:tblGrid>
              <a:tr h="852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Наименование межбюджетного трансферта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Проект 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2024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2025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</a:tr>
              <a:tr h="17907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Организация и осуществление полномочий по организации библиотечного обслуживания, комплектованию и обеспечению сохранности библиотечных фондов библиотек поселений, создание условий для организации досуга и обеспечения жителей поселения услугами организаций культуры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6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</a:tr>
              <a:tr h="381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6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6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24200" algn="l"/>
                        </a:tabLs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83" marR="58183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404664"/>
            <a:ext cx="7190184" cy="1584176"/>
          </a:xfrm>
        </p:spPr>
        <p:txBody>
          <a:bodyPr>
            <a:noAutofit/>
          </a:bodyPr>
          <a:lstStyle/>
          <a:p>
            <a:r>
              <a:rPr lang="ru-RU" sz="2000" dirty="0">
                <a:effectLst/>
              </a:rPr>
              <a:t>МЕЖБЮДЖЕТНЫЕ ТРАНСФЕРТЫ, ПРЕДАВАЕМЫЕ РАЙОННОМУ БЮДЖЕТУ ИЗ БЮДЖЕТА СЕЛЬСКОГО ПОСЕЛЕНИЯ НА ОСУЩЕСТВЛЕНИЕ ЧАСТИ ПОЛНОМОЧИЙ ПО РЕШЕНИЮ ВОПРОСОВ МЕСТНОГО </a:t>
            </a:r>
            <a:r>
              <a:rPr lang="ru-RU" sz="2000" dirty="0" smtClean="0">
                <a:effectLst/>
              </a:rPr>
              <a:t>ЗНАЧЕНИЯ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59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648071"/>
          </a:xfrm>
        </p:spPr>
        <p:txBody>
          <a:bodyPr/>
          <a:lstStyle/>
          <a:p>
            <a:pPr marL="137160" indent="0">
              <a:buNone/>
            </a:pPr>
            <a:r>
              <a:rPr lang="ru-RU" sz="2400" b="1" dirty="0"/>
              <a:t>ДОХОДЫ – РАСХОДЫ = ДЕФИЦИТ (</a:t>
            </a:r>
            <a:r>
              <a:rPr lang="ru-RU" sz="2400" b="1" dirty="0" smtClean="0"/>
              <a:t>ПРОФИЦИТ)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Основные </a:t>
            </a:r>
            <a:r>
              <a:rPr lang="ru-RU" dirty="0" smtClean="0">
                <a:effectLst/>
              </a:rPr>
              <a:t>характеристики бюджета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37798"/>
              </p:ext>
            </p:extLst>
          </p:nvPr>
        </p:nvGraphicFramePr>
        <p:xfrm>
          <a:off x="539552" y="2348880"/>
          <a:ext cx="8229600" cy="40196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64496"/>
                <a:gridCol w="3765104"/>
              </a:tblGrid>
              <a:tr h="2442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ДОХОДЫ – РАСХОДЫ = ДЕФИЦИТ (расходы больше доходов)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8" marR="58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 превышении расходов над доходами принимается решение об источниках покрытия дефицита (например, использовать имеющиеся накопления, остатки, привлечение кредитов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</a:endParaRPr>
                    </a:p>
                  </a:txBody>
                  <a:tcPr marL="58558" marR="58558" marT="0" marB="0" anchor="ctr"/>
                </a:tc>
              </a:tr>
              <a:tr h="101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ДОХОДЫ – РАСХОДЫ = ПРОФИЦИТ (доходы больше расходов)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8" marR="58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 превышении доходов над расходами принимается решение, как их использовать (например, накапливать резервы, остатки,  погашать долг)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58" marR="585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5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495119"/>
              </p:ext>
            </p:extLst>
          </p:nvPr>
        </p:nvGraphicFramePr>
        <p:xfrm>
          <a:off x="457200" y="2919977"/>
          <a:ext cx="8229601" cy="288528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977140"/>
                <a:gridCol w="2249998"/>
                <a:gridCol w="2000961"/>
                <a:gridCol w="2001502"/>
              </a:tblGrid>
              <a:tr h="437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/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Бюджетное послание Президента Российской Федерации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Прогноз социально-экономического развития </a:t>
                      </a:r>
                      <a:r>
                        <a:rPr lang="ru-RU" sz="1600" dirty="0" err="1" smtClean="0">
                          <a:effectLst/>
                        </a:rPr>
                        <a:t>Новожиловского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сельского поселения </a:t>
                      </a:r>
                      <a:r>
                        <a:rPr lang="ru-RU" sz="1600" dirty="0" smtClean="0">
                          <a:effectLst/>
                        </a:rPr>
                        <a:t>Белогорского </a:t>
                      </a:r>
                      <a:r>
                        <a:rPr lang="ru-RU" sz="1600" dirty="0">
                          <a:effectLst/>
                        </a:rPr>
                        <a:t>района Республики Крым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Основные направления бюджетной и налоговой политики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Функции и полномочия муниципального образования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На чем основано составление проекта бюджета сельского поселения</a:t>
            </a:r>
            <a:r>
              <a:rPr lang="ru-RU" dirty="0" smtClean="0"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5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b="1" dirty="0"/>
              <a:t>Утверждение бюджета очередного года</a:t>
            </a:r>
            <a:r>
              <a:rPr lang="ru-RU" dirty="0"/>
              <a:t> – </a:t>
            </a:r>
            <a:r>
              <a:rPr lang="ru-RU" dirty="0" err="1"/>
              <a:t>Новожиловский</a:t>
            </a:r>
            <a:r>
              <a:rPr lang="ru-RU" dirty="0"/>
              <a:t> сельский совет Белогорского района Республики Крым </a:t>
            </a:r>
          </a:p>
          <a:p>
            <a:pPr marL="0" lvl="0" indent="0">
              <a:buNone/>
            </a:pPr>
            <a:endParaRPr lang="ru-RU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dirty="0"/>
              <a:t>Исполнение бюджета в текущем году</a:t>
            </a:r>
            <a:r>
              <a:rPr lang="ru-RU" dirty="0"/>
              <a:t> – Администрация </a:t>
            </a:r>
            <a:r>
              <a:rPr lang="ru-RU" dirty="0" err="1"/>
              <a:t>Новожиловского</a:t>
            </a:r>
            <a:r>
              <a:rPr lang="ru-RU" dirty="0"/>
              <a:t> сельского поселения Белогорского района Республики Крым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dirty="0"/>
              <a:t>Формирование отчета об исполнении бюджета предыдущего года</a:t>
            </a:r>
            <a:r>
              <a:rPr lang="ru-RU" dirty="0"/>
              <a:t> – Администрация </a:t>
            </a:r>
            <a:r>
              <a:rPr lang="ru-RU" dirty="0" err="1"/>
              <a:t>Новожиловского</a:t>
            </a:r>
            <a:r>
              <a:rPr lang="ru-RU" dirty="0"/>
              <a:t> сельского поселения Белогорского района Республики Крым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dirty="0"/>
              <a:t>Утверждение отчета об исполнении бюджета предыдущего года</a:t>
            </a:r>
            <a:r>
              <a:rPr lang="ru-RU" dirty="0"/>
              <a:t> – </a:t>
            </a:r>
            <a:r>
              <a:rPr lang="ru-RU" dirty="0" err="1"/>
              <a:t>Новожиловский</a:t>
            </a:r>
            <a:r>
              <a:rPr lang="ru-RU" dirty="0"/>
              <a:t> сельский совет Белогорского района Республики Крым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dirty="0"/>
              <a:t>Составление проекта бюджета очередного года </a:t>
            </a:r>
            <a:r>
              <a:rPr lang="ru-RU" dirty="0"/>
              <a:t>– Администрация </a:t>
            </a:r>
            <a:r>
              <a:rPr lang="ru-RU" dirty="0" err="1"/>
              <a:t>Новожиловского</a:t>
            </a:r>
            <a:r>
              <a:rPr lang="ru-RU" dirty="0"/>
              <a:t> сельского поселения Белогорского района Республики Крым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ru-RU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dirty="0"/>
              <a:t>Рассмотрение проекта бюджета очередного года</a:t>
            </a:r>
            <a:r>
              <a:rPr lang="ru-RU" dirty="0"/>
              <a:t> – </a:t>
            </a:r>
            <a:r>
              <a:rPr lang="ru-RU" dirty="0" err="1"/>
              <a:t>Новожиловский</a:t>
            </a:r>
            <a:r>
              <a:rPr lang="ru-RU" dirty="0"/>
              <a:t> сельский совет Белогорского района Республики Крым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</a:rPr>
              <a:t>БЮДЖЕТНЫЙ  ПРОЦЕСС – ЕЖЕГОДНОЕ  ФОРМИРОВАНИЕ И ИСПОЛНЕНИЕ </a:t>
            </a:r>
            <a:r>
              <a:rPr lang="ru-RU" sz="2400" dirty="0" smtClean="0">
                <a:effectLst/>
              </a:rPr>
              <a:t>БЮДЖЕТА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53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600" i="1" dirty="0" smtClean="0"/>
              <a:t>Межбюджетные </a:t>
            </a:r>
            <a:r>
              <a:rPr lang="ru-RU" sz="1600" i="1" dirty="0"/>
              <a:t>трансферты – денежные средства, перечисляемые из одного бюджета бюджетной системы Российской Федерации </a:t>
            </a:r>
            <a:r>
              <a:rPr lang="ru-RU" sz="1600" i="1" dirty="0" smtClean="0"/>
              <a:t>другому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</a:rPr>
              <a:t>МЕЖБЮДЖЕТНЫЕ ТРАНСФЕРТЫ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ОСНОВНОЙ ВИД БЕЗВОЗМЕЗДНЫХ ПЕРЕЧИСЛЕНИЙ ИЗ ДРУГИХ УРОВНЕЙ БЮДЖЕТОВ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91022"/>
              </p:ext>
            </p:extLst>
          </p:nvPr>
        </p:nvGraphicFramePr>
        <p:xfrm>
          <a:off x="467544" y="3284984"/>
          <a:ext cx="8229600" cy="3077115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644537"/>
                <a:gridCol w="4585063"/>
              </a:tblGrid>
              <a:tr h="3948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Виды межбюджетных трансфертов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14" marR="5771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Определение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14" marR="57714" marT="0" marB="0"/>
                </a:tc>
              </a:tr>
              <a:tr h="147733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Дотации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- межбюджетные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трансферты,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предоставляемые 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на безвозмездной и безвозвратной основе без установления направлений и (или) условий их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использования</a:t>
                      </a: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14" marR="5771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14" marR="57714" marT="0" marB="0"/>
                </a:tc>
              </a:tr>
              <a:tr h="1204908">
                <a:tc>
                  <a:txBody>
                    <a:bodyPr/>
                    <a:lstStyle/>
                    <a:p>
                      <a:pPr marL="12700" marR="63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Субвенции - финансовое обеспечение переданных полномочий другого уровня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бюджета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14" marR="5771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2"/>
                          </a:solidFill>
                          <a:effectLst/>
                        </a:rPr>
          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</a:t>
                      </a:r>
                      <a:r>
                        <a:rPr lang="ru-RU" sz="130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ru-RU" sz="900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57714" marR="577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5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1152127"/>
          </a:xfrm>
        </p:spPr>
        <p:txBody>
          <a:bodyPr/>
          <a:lstStyle/>
          <a:p>
            <a:pPr lvl="0"/>
            <a:r>
              <a:rPr lang="ru-RU" sz="1600" b="1" dirty="0"/>
              <a:t>Расходы бюджета – выплачиваемые из бюджета денежные </a:t>
            </a:r>
            <a:r>
              <a:rPr lang="ru-RU" sz="1600" b="1" dirty="0" smtClean="0"/>
              <a:t>средства</a:t>
            </a: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sz="1600" b="1" dirty="0"/>
              <a:t>Расходные обязательства (публичные и гражданско-правовые) – обязанность выплатить денежные средства из соответствующего </a:t>
            </a:r>
            <a:r>
              <a:rPr lang="ru-RU" sz="1600" b="1" dirty="0" smtClean="0"/>
              <a:t>бюджета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ru-RU" dirty="0">
                <a:effectLst/>
              </a:rPr>
              <a:t>РАСХОДЫ БЮДЖЕТА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731300"/>
              </p:ext>
            </p:extLst>
          </p:nvPr>
        </p:nvGraphicFramePr>
        <p:xfrm>
          <a:off x="467544" y="3155867"/>
          <a:ext cx="8229599" cy="270787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680854"/>
                <a:gridCol w="2867891"/>
                <a:gridCol w="2680854"/>
              </a:tblGrid>
              <a:tr h="765725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РАСХОДЫ БЮДЖЕТА</a:t>
                      </a:r>
                      <a:endParaRPr lang="ru-RU" sz="10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2" marR="612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65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по </a:t>
                      </a:r>
                      <a:r>
                        <a:rPr lang="ru-RU" sz="2400" dirty="0">
                          <a:effectLst/>
                        </a:rPr>
                        <a:t>типам расходных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2" marR="6121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по </a:t>
                      </a:r>
                      <a:r>
                        <a:rPr lang="ru-RU" sz="2000" dirty="0">
                          <a:effectLst/>
                        </a:rPr>
                        <a:t>муниципальным и ведомственным целевым программам</a:t>
                      </a:r>
                      <a:endParaRPr lang="ru-RU" sz="105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2" marR="6121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по </a:t>
                      </a:r>
                      <a:r>
                        <a:rPr lang="ru-RU" sz="2400" dirty="0">
                          <a:effectLst/>
                        </a:rPr>
                        <a:t>функциям муниципального образования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12" marR="6121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0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b="1" dirty="0"/>
              <a:t>Общегосударственные вопросы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/>
              <a:t>Национальная </a:t>
            </a:r>
            <a:r>
              <a:rPr lang="ru-RU" b="1" dirty="0" smtClean="0"/>
              <a:t>оборона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 smtClean="0"/>
              <a:t>Национальная экономика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/>
              <a:t>Жилищно-коммунальное хозяйство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/>
              <a:t>Культура, </a:t>
            </a:r>
            <a:r>
              <a:rPr lang="ru-RU" b="1" dirty="0" smtClean="0"/>
              <a:t>кинематография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	</a:t>
            </a:r>
          </a:p>
          <a:p>
            <a:pPr marL="137160" indent="0">
              <a:buNone/>
            </a:pPr>
            <a:r>
              <a:rPr lang="ru-RU" dirty="0"/>
              <a:t>	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</a:p>
          <a:p>
            <a:pPr marL="137160" indent="0">
              <a:buNone/>
            </a:pPr>
            <a:r>
              <a:rPr lang="ru-RU" dirty="0"/>
              <a:t>	Полный перечень разделов и подразделов классификации расходов бюджетов приведен в статье 21 Бюджетного Кодекса Российской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</a:rPr>
              <a:t>РАСХОДЫ БЮДЖЕТА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ПО ОСНОВНЫМ ФУНКЦИЯМ МУНИЦИПАЛЬНОГО </a:t>
            </a:r>
            <a:r>
              <a:rPr lang="ru-RU" sz="2400" dirty="0" smtClean="0">
                <a:effectLst/>
              </a:rPr>
              <a:t>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37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3"/>
            <a:ext cx="7408333" cy="2304255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sz="1400" b="1" dirty="0"/>
              <a:t>Бюджетная классификация Российской Федерации</a:t>
            </a:r>
            <a:r>
              <a:rPr lang="ru-RU" sz="1400" dirty="0"/>
              <a:t> - группировка доходов, расходов и источников финансирования дефицитов бюджетов бюджетной системы Российской Федерации, используемая для составления и исполнения бюджетов, составления бюджетной отчетности, обеспечивающей сопоставимость показателей бюджетов системы Российской Федерации (статья 198 Бюджетного кодекса</a:t>
            </a:r>
            <a:r>
              <a:rPr lang="ru-RU" sz="1400" dirty="0" smtClean="0"/>
              <a:t>)</a:t>
            </a:r>
            <a:r>
              <a:rPr lang="ru-RU" sz="1400" dirty="0"/>
              <a:t> </a:t>
            </a:r>
          </a:p>
          <a:p>
            <a:pPr marL="137160" indent="0">
              <a:buNone/>
            </a:pPr>
            <a:r>
              <a:rPr lang="ru-RU" sz="1400" b="1" dirty="0"/>
              <a:t>Состав бюджетной классификации (статья 19 бюджетного кодекса)</a:t>
            </a:r>
            <a:r>
              <a:rPr lang="ru-RU" sz="14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/>
              <a:t>классификация доходов бюджетов;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/>
              <a:t>классификация расходов бюджетов;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/>
              <a:t>классификация источников финансирования дефицитов бюджетов;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dirty="0"/>
              <a:t>классификация операций публично-правовых образований ("классификации операций сектора государственного управления")</a:t>
            </a:r>
          </a:p>
          <a:p>
            <a:pPr marL="137160" indent="0">
              <a:buNone/>
            </a:pPr>
            <a:r>
              <a:rPr lang="ru-RU" sz="1400" b="1" dirty="0"/>
              <a:t>Структура 20-значного, единого для бюджетов системы Российской Федерации </a:t>
            </a:r>
            <a:r>
              <a:rPr lang="ru-RU" sz="1400" b="1" dirty="0" smtClean="0"/>
              <a:t>классификации</a:t>
            </a:r>
            <a:r>
              <a:rPr lang="ru-RU" sz="1400" dirty="0"/>
              <a:t> </a:t>
            </a:r>
            <a:r>
              <a:rPr lang="ru-RU" sz="1400" b="1" dirty="0" smtClean="0"/>
              <a:t>расходов </a:t>
            </a:r>
            <a:r>
              <a:rPr lang="ru-RU" sz="1400" b="1" dirty="0"/>
              <a:t>бюджета (ведомственной структуры</a:t>
            </a:r>
            <a:r>
              <a:rPr lang="ru-RU" sz="1400" b="1" dirty="0" smtClean="0"/>
              <a:t>)</a:t>
            </a:r>
          </a:p>
          <a:p>
            <a:pPr marL="137160" indent="0">
              <a:buNone/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</a:rPr>
              <a:t>ВЕДОМСТВЕННАЯ СТРУКТУРА РАСХОДОВ БЮДЖЕТА И БЮДЖЕТНАЯ КЛАССИФИКАЦИЯ РОССИЙСКОЙ ФЕДЕРАЦИИ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88439"/>
              </p:ext>
            </p:extLst>
          </p:nvPr>
        </p:nvGraphicFramePr>
        <p:xfrm>
          <a:off x="395536" y="4653135"/>
          <a:ext cx="8229606" cy="20551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08562"/>
                <a:gridCol w="466928"/>
                <a:gridCol w="408562"/>
                <a:gridCol w="408562"/>
                <a:gridCol w="408562"/>
              </a:tblGrid>
              <a:tr h="190231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код главного распорядителя бюджетных средств</a:t>
                      </a:r>
                      <a:endParaRPr lang="ru-RU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код раздела</a:t>
                      </a:r>
                      <a:endParaRPr lang="ru-RU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код подраздела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0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код целевой статьи</a:t>
                      </a:r>
                      <a:endParaRPr lang="ru-RU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код вида доходов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677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группа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под­груп­па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эле­мент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9023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144023"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Уникальный код для каждого ГРБС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разделы определяют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отраслевое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направление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расходов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Подразделы детализируют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направления в разделах</a:t>
                      </a:r>
                      <a:endParaRPr lang="ru-RU" sz="90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Целевые статьи обеспечивают привязку бюджетных ассигнований к конкретным направлениям деятельности субъектов бюджетного планирования участников бюджетного процесса в рамках подразделов</a:t>
                      </a:r>
                      <a:endParaRPr lang="ru-RU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виды расходов указывают вид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бюджетных ассигнований</a:t>
                      </a:r>
                      <a:endParaRPr lang="ru-RU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8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906</TotalTime>
  <Words>966</Words>
  <Application>Microsoft Office PowerPoint</Application>
  <PresentationFormat>Экран (4:3)</PresentationFormat>
  <Paragraphs>258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Бюджет для граждан</vt:lpstr>
      <vt:lpstr>Уважаемые жители Новожиловского сельского поселения Белогорского района Республики Крым!</vt:lpstr>
      <vt:lpstr>Основные характеристики бюджета</vt:lpstr>
      <vt:lpstr>На чем основано составление проекта бюджета сельского поселения?</vt:lpstr>
      <vt:lpstr>БЮДЖЕТНЫЙ  ПРОЦЕСС – ЕЖЕГОДНОЕ  ФОРМИРОВАНИЕ И ИСПОЛНЕНИЕ БЮДЖЕТА</vt:lpstr>
      <vt:lpstr>МЕЖБЮДЖЕТНЫЕ ТРАНСФЕРТЫ  ОСНОВНОЙ ВИД БЕЗВОЗМЕЗДНЫХ ПЕРЕЧИСЛЕНИЙ ИЗ ДРУГИХ УРОВНЕЙ БЮДЖЕТОВ</vt:lpstr>
      <vt:lpstr> РАСХОДЫ БЮДЖЕТА </vt:lpstr>
      <vt:lpstr>РАСХОДЫ БЮДЖЕТА  ПО ОСНОВНЫМ ФУНКЦИЯМ МУНИЦИПАЛЬНОГО ОБРАЗОВАНИЯ</vt:lpstr>
      <vt:lpstr>ВЕДОМСТВЕННАЯ СТРУКТУРА РАСХОДОВ БЮДЖЕТА И БЮДЖЕТНАЯ КЛАССИФИКАЦИЯ РОССИЙСКОЙ ФЕДЕРАЦИИ</vt:lpstr>
      <vt:lpstr>ОСНОВНЫЕ НАПРАВЛЕНИЯ БЮДЖЕТНОЙ ПОЛИТИКИ  на 2023 год и на плановый период 2024-2025 годов.</vt:lpstr>
      <vt:lpstr>Прогноз основных характеристик бюджета  Новожиловского сельского поселения Белогорского района на 2023 год и на плановый период 2024-2025 годов.</vt:lpstr>
      <vt:lpstr>Доходы бюджета Новожиловского сельского поселения Белогорского района Республики Крым в 2023 году и плановом периоде 2024- 2025 гг., тыс. </vt:lpstr>
      <vt:lpstr>ДОХОДЫ БЮДЖЕТА НОВОЖИЛОВСКОГО СЕЛЬСКОГО ПОСЕЛЕНИЯ БЕЛОГОРСКОГО РАЙОНА РЕСПУБЛИКИ КРЫМ НА 2023 ГОД и на плановый период 2024-2025 года тыс. руб.</vt:lpstr>
      <vt:lpstr>СТРУКТУРА  ДОХОДНОЙ ЧАСТИ БЮДЖЕТА НОВОЖИЛОВСКОГО СЕЛЬСКОГО ПОСЕЛЕНИЯ БЕЛОГОРСКОГО РАЙОНА РЕСПУБЛИКИ КРЫМ НА 2023 ГОД и на плановый период 2024  и 2025 гг</vt:lpstr>
      <vt:lpstr>РАСХОДЫ НОВОЖИЛОВСКОГО СЕЛЬСКОГО ПОСЕЛЕНИЯ БЕЛОГОРСКОГО РАЙОНА РЕСПУБЛИКИ КРЫМ ПО РАЗДЕЛАМ на 2023 год и на плановый период 2024-2025 годов.</vt:lpstr>
      <vt:lpstr>Презентация PowerPoint</vt:lpstr>
      <vt:lpstr>РАСХОДЫ НОВОЖИЛОВСКОГО СЕЛЬСКОГО ПОСЕЛЕНИЯ БЕЛОГОРСКОГО РАЙОНА РЕСПУБЛИКИ КРЫМ ПО РАЗДЕЛАМ на 2023 год и на плановый период 2024-2025 годов.</vt:lpstr>
      <vt:lpstr>Презентация PowerPoint</vt:lpstr>
      <vt:lpstr>Структура расходов бюджета в 2023 году, тыс. руб. </vt:lpstr>
      <vt:lpstr>МЕЖБЮДЖЕТНЫЕ ТРАНСФЕРТЫ, ПРЕДАВАЕМЫЕ РАЙОННОМУ БЮДЖЕТУ ИЗ БЮДЖЕТА СЕЛЬСКОГО ПОСЕЛЕНИЯ НА ОСУЩЕСТВЛЕНИЕ ЧАСТИ ПОЛНОМОЧИЙ ПО РЕШЕНИЮ ВОПРОСОВ МЕСТНОГО ЗНАЧЕНИЯ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Владелец</dc:creator>
  <cp:lastModifiedBy>User</cp:lastModifiedBy>
  <cp:revision>70</cp:revision>
  <cp:lastPrinted>2019-07-01T13:00:41Z</cp:lastPrinted>
  <dcterms:created xsi:type="dcterms:W3CDTF">2017-05-18T11:38:39Z</dcterms:created>
  <dcterms:modified xsi:type="dcterms:W3CDTF">2024-04-24T07:12:32Z</dcterms:modified>
</cp:coreProperties>
</file>